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7"/>
  </p:notesMasterIdLst>
  <p:sldIdLst>
    <p:sldId id="256" r:id="rId2"/>
    <p:sldId id="257" r:id="rId3"/>
    <p:sldId id="260" r:id="rId4"/>
    <p:sldId id="268" r:id="rId5"/>
    <p:sldId id="262" r:id="rId6"/>
    <p:sldId id="264" r:id="rId7"/>
    <p:sldId id="269" r:id="rId8"/>
    <p:sldId id="270" r:id="rId9"/>
    <p:sldId id="271" r:id="rId10"/>
    <p:sldId id="272" r:id="rId11"/>
    <p:sldId id="273" r:id="rId12"/>
    <p:sldId id="274" r:id="rId13"/>
    <p:sldId id="276" r:id="rId14"/>
    <p:sldId id="275" r:id="rId15"/>
    <p:sldId id="277" r:id="rId16"/>
    <p:sldId id="263" r:id="rId17"/>
    <p:sldId id="278" r:id="rId18"/>
    <p:sldId id="279" r:id="rId19"/>
    <p:sldId id="280" r:id="rId20"/>
    <p:sldId id="281" r:id="rId21"/>
    <p:sldId id="266" r:id="rId22"/>
    <p:sldId id="267" r:id="rId23"/>
    <p:sldId id="282" r:id="rId24"/>
    <p:sldId id="265" r:id="rId25"/>
    <p:sldId id="259" r:id="rId26"/>
  </p:sldIdLst>
  <p:sldSz cx="12192000" cy="6858000"/>
  <p:notesSz cx="6858000" cy="9144000"/>
  <p:embeddedFontLst>
    <p:embeddedFont>
      <p:font typeface="Calibri" panose="020F0502020204030204" pitchFamily="34" charset="0"/>
      <p:regular r:id="rId28"/>
      <p:bold r:id="rId29"/>
      <p:italic r:id="rId30"/>
      <p:boldItalic r:id="rId31"/>
    </p:embeddedFont>
    <p:embeddedFont>
      <p:font typeface="Lato Black" panose="020F0502020204030203" pitchFamily="34" charset="0"/>
      <p:bold r:id="rId32"/>
      <p:boldItalic r:id="rId33"/>
    </p:embeddedFont>
    <p:embeddedFont>
      <p:font typeface="Libre Baskerville" panose="02000000000000000000" pitchFamily="2" charset="0"/>
      <p:regular r:id="rId34"/>
      <p:bold r:id="rId35"/>
      <p:italic r:id="rId36"/>
    </p:embeddedFont>
    <p:embeddedFont>
      <p:font typeface="Roboto" panose="02000000000000000000"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1" roundtripDataSignature="AMtx7mhnFQsu0qTBRZ+C47HNp0tuHCNko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4" d="100"/>
          <a:sy n="74" d="100"/>
        </p:scale>
        <p:origin x="101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20" Type="http://schemas.openxmlformats.org/officeDocument/2006/relationships/slide" Target="slides/slide19.xml"/><Relationship Id="rId41"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14" name="Google Shape;11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20" name="Google Shape;20;p7"/>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27" name="Google Shape;27;p8"/>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
        <p:cNvGrpSpPr/>
        <p:nvPr/>
      </p:nvGrpSpPr>
      <p:grpSpPr>
        <a:xfrm>
          <a:off x="0" y="0"/>
          <a:ext cx="0" cy="0"/>
          <a:chOff x="0" y="0"/>
          <a:chExt cx="0" cy="0"/>
        </a:xfrm>
      </p:grpSpPr>
      <p:sp>
        <p:nvSpPr>
          <p:cNvPr id="29" name="Google Shape;29;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32" name="Google Shape;32;p9"/>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3"/>
        <p:cNvGrpSpPr/>
        <p:nvPr/>
      </p:nvGrpSpPr>
      <p:grpSpPr>
        <a:xfrm>
          <a:off x="0" y="0"/>
          <a:ext cx="0" cy="0"/>
          <a:chOff x="0" y="0"/>
          <a:chExt cx="0" cy="0"/>
        </a:xfrm>
      </p:grpSpPr>
      <p:sp>
        <p:nvSpPr>
          <p:cNvPr id="34" name="Google Shape;34;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39" name="Google Shape;39;p10"/>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1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3" name="Google Shape;43;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46" name="Google Shape;46;p11"/>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8" name="Google Shape;58;p1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1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0" name="Google Shape;60;p1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64" name="Google Shape;64;p13"/>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8" name="Google Shape;68;p1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72" name="Google Shape;72;p14"/>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5"/>
          <p:cNvSpPr>
            <a:spLocks noGrp="1"/>
          </p:cNvSpPr>
          <p:nvPr>
            <p:ph type="pic" idx="2"/>
          </p:nvPr>
        </p:nvSpPr>
        <p:spPr>
          <a:xfrm>
            <a:off x="5183188" y="987425"/>
            <a:ext cx="6172200" cy="4873625"/>
          </a:xfrm>
          <a:prstGeom prst="rect">
            <a:avLst/>
          </a:prstGeom>
          <a:noFill/>
          <a:ln>
            <a:noFill/>
          </a:ln>
        </p:spPr>
      </p:sp>
      <p:sp>
        <p:nvSpPr>
          <p:cNvPr id="76" name="Google Shape;76;p1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80" name="Google Shape;80;p15"/>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87" name="Google Shape;87;p16"/>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www.linkedin.com/in/arunrajdaara"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
          <p:cNvPicPr preferRelativeResize="0"/>
          <p:nvPr/>
        </p:nvPicPr>
        <p:blipFill rotWithShape="1">
          <a:blip r:embed="rId3">
            <a:alphaModFix/>
          </a:blip>
          <a:srcRect/>
          <a:stretch/>
        </p:blipFill>
        <p:spPr>
          <a:xfrm>
            <a:off x="105094" y="-381625"/>
            <a:ext cx="12190815" cy="6694098"/>
          </a:xfrm>
          <a:prstGeom prst="rect">
            <a:avLst/>
          </a:prstGeom>
          <a:noFill/>
          <a:ln>
            <a:noFill/>
          </a:ln>
        </p:spPr>
      </p:pic>
      <p:sp>
        <p:nvSpPr>
          <p:cNvPr id="99" name="Google Shape;99;p1"/>
          <p:cNvSpPr txBox="1"/>
          <p:nvPr/>
        </p:nvSpPr>
        <p:spPr>
          <a:xfrm>
            <a:off x="2472905" y="3118546"/>
            <a:ext cx="7246189" cy="13849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br>
              <a:rPr lang="en-IN" sz="28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br>
            <a:r>
              <a:rPr lang="en-IN" sz="2800" b="1" dirty="0">
                <a:solidFill>
                  <a:schemeClr val="dk1"/>
                </a:solidFill>
                <a:latin typeface="Times New Roman" panose="02020603050405020304" pitchFamily="18" charset="0"/>
                <a:ea typeface="Calibri"/>
                <a:cs typeface="Times New Roman" panose="02020603050405020304" pitchFamily="18" charset="0"/>
                <a:sym typeface="Calibri"/>
              </a:rPr>
              <a:t>Exploratory Data Analysis</a:t>
            </a:r>
          </a:p>
          <a:p>
            <a:pPr marL="0" marR="0" lvl="0" indent="0" algn="ctr" rtl="0">
              <a:spcBef>
                <a:spcPts val="0"/>
              </a:spcBef>
              <a:spcAft>
                <a:spcPts val="0"/>
              </a:spcAft>
              <a:buNone/>
            </a:pPr>
            <a:r>
              <a:rPr lang="en-IN" sz="2800" b="1" dirty="0">
                <a:solidFill>
                  <a:schemeClr val="dk1"/>
                </a:solidFill>
                <a:latin typeface="Times New Roman" panose="02020603050405020304" pitchFamily="18" charset="0"/>
                <a:ea typeface="Calibri"/>
                <a:cs typeface="Times New Roman" panose="02020603050405020304" pitchFamily="18" charset="0"/>
                <a:sym typeface="Calibri"/>
              </a:rPr>
              <a:t>(</a:t>
            </a:r>
            <a:r>
              <a:rPr lang="en-IN" sz="2800" b="1" i="0" dirty="0">
                <a:effectLst/>
                <a:latin typeface="Times New Roman" panose="02020603050405020304" pitchFamily="18" charset="0"/>
                <a:cs typeface="Times New Roman" panose="02020603050405020304" pitchFamily="18" charset="0"/>
              </a:rPr>
              <a:t>Electric vehicles </a:t>
            </a:r>
            <a:r>
              <a:rPr lang="en-IN" sz="2800" b="1" dirty="0">
                <a:solidFill>
                  <a:schemeClr val="dk1"/>
                </a:solidFill>
                <a:latin typeface="Times New Roman" panose="02020603050405020304" pitchFamily="18" charset="0"/>
                <a:ea typeface="Calibri"/>
                <a:cs typeface="Times New Roman" panose="02020603050405020304" pitchFamily="18" charset="0"/>
                <a:sym typeface="Calibri"/>
              </a:rPr>
              <a:t>Dataset)</a:t>
            </a:r>
            <a:endParaRPr sz="2800" b="1"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487422F2-3A16-9B15-EAA6-313084C83136}"/>
              </a:ext>
            </a:extLst>
          </p:cNvPr>
          <p:cNvSpPr/>
          <p:nvPr/>
        </p:nvSpPr>
        <p:spPr>
          <a:xfrm>
            <a:off x="999727" y="5122931"/>
            <a:ext cx="2443298" cy="707886"/>
          </a:xfrm>
          <a:prstGeom prst="rect">
            <a:avLst/>
          </a:prstGeom>
          <a:noFill/>
        </p:spPr>
        <p:txBody>
          <a:bodyPr wrap="none" lIns="91440" tIns="45720" rIns="91440" bIns="45720">
            <a:spAutoFit/>
          </a:bodyPr>
          <a:lstStyle/>
          <a:p>
            <a:pPr algn="ctr"/>
            <a:r>
              <a:rPr lang="en-US" sz="2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Submitted By:</a:t>
            </a:r>
          </a:p>
          <a:p>
            <a:pPr algn="ctr"/>
            <a:r>
              <a:rPr lang="en-US" sz="2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ARUNRAJ DAARA</a:t>
            </a:r>
            <a:endParaRPr lang="en-US" sz="2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CCE84-A5AB-9F0E-46F4-76453D42F7A6}"/>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697C78D7-2B0E-C9B2-C8FD-4C58093829AD}"/>
              </a:ext>
            </a:extLst>
          </p:cNvPr>
          <p:cNvPicPr>
            <a:picLocks noChangeAspect="1"/>
          </p:cNvPicPr>
          <p:nvPr/>
        </p:nvPicPr>
        <p:blipFill>
          <a:blip r:embed="rId2"/>
          <a:stretch>
            <a:fillRect/>
          </a:stretch>
        </p:blipFill>
        <p:spPr>
          <a:xfrm>
            <a:off x="1612669" y="925243"/>
            <a:ext cx="7449590" cy="5007513"/>
          </a:xfrm>
          <a:prstGeom prst="rect">
            <a:avLst/>
          </a:prstGeom>
        </p:spPr>
      </p:pic>
    </p:spTree>
    <p:extLst>
      <p:ext uri="{BB962C8B-B14F-4D97-AF65-F5344CB8AC3E}">
        <p14:creationId xmlns:p14="http://schemas.microsoft.com/office/powerpoint/2010/main" val="708360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3461D-799C-219C-8460-D8A4BFDAB759}"/>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FE7092CB-DBD1-9C91-4566-4356263E2589}"/>
              </a:ext>
            </a:extLst>
          </p:cNvPr>
          <p:cNvPicPr>
            <a:picLocks noChangeAspect="1"/>
          </p:cNvPicPr>
          <p:nvPr/>
        </p:nvPicPr>
        <p:blipFill>
          <a:blip r:embed="rId2"/>
          <a:stretch>
            <a:fillRect/>
          </a:stretch>
        </p:blipFill>
        <p:spPr>
          <a:xfrm>
            <a:off x="2361679" y="699706"/>
            <a:ext cx="7468642" cy="5458587"/>
          </a:xfrm>
          <a:prstGeom prst="rect">
            <a:avLst/>
          </a:prstGeom>
        </p:spPr>
      </p:pic>
    </p:spTree>
    <p:extLst>
      <p:ext uri="{BB962C8B-B14F-4D97-AF65-F5344CB8AC3E}">
        <p14:creationId xmlns:p14="http://schemas.microsoft.com/office/powerpoint/2010/main" val="730271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1B548-B2E6-4645-E9CF-97ED71E1D58F}"/>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80B6692E-3AED-50BC-2059-FA74F652870A}"/>
              </a:ext>
            </a:extLst>
          </p:cNvPr>
          <p:cNvPicPr>
            <a:picLocks noChangeAspect="1"/>
          </p:cNvPicPr>
          <p:nvPr/>
        </p:nvPicPr>
        <p:blipFill>
          <a:blip r:embed="rId2"/>
          <a:stretch>
            <a:fillRect/>
          </a:stretch>
        </p:blipFill>
        <p:spPr>
          <a:xfrm>
            <a:off x="1239020" y="598753"/>
            <a:ext cx="7000971" cy="6058702"/>
          </a:xfrm>
          <a:prstGeom prst="rect">
            <a:avLst/>
          </a:prstGeom>
        </p:spPr>
      </p:pic>
    </p:spTree>
    <p:extLst>
      <p:ext uri="{BB962C8B-B14F-4D97-AF65-F5344CB8AC3E}">
        <p14:creationId xmlns:p14="http://schemas.microsoft.com/office/powerpoint/2010/main" val="3448119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68534-9CC9-7140-49CC-F7B0C67F2AA8}"/>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ABA5D8BD-CC22-F253-D621-1BBC524FEE06}"/>
              </a:ext>
            </a:extLst>
          </p:cNvPr>
          <p:cNvPicPr>
            <a:picLocks noChangeAspect="1"/>
          </p:cNvPicPr>
          <p:nvPr/>
        </p:nvPicPr>
        <p:blipFill>
          <a:blip r:embed="rId2"/>
          <a:stretch>
            <a:fillRect/>
          </a:stretch>
        </p:blipFill>
        <p:spPr>
          <a:xfrm>
            <a:off x="838200" y="365125"/>
            <a:ext cx="7897262" cy="5968558"/>
          </a:xfrm>
          <a:prstGeom prst="rect">
            <a:avLst/>
          </a:prstGeom>
        </p:spPr>
      </p:pic>
    </p:spTree>
    <p:extLst>
      <p:ext uri="{BB962C8B-B14F-4D97-AF65-F5344CB8AC3E}">
        <p14:creationId xmlns:p14="http://schemas.microsoft.com/office/powerpoint/2010/main" val="2729917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7E46B-0BC4-208D-07DB-38BD8147F44B}"/>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50F4FC72-7193-4B44-D71B-F606E9A4DD98}"/>
              </a:ext>
            </a:extLst>
          </p:cNvPr>
          <p:cNvPicPr>
            <a:picLocks noChangeAspect="1"/>
          </p:cNvPicPr>
          <p:nvPr/>
        </p:nvPicPr>
        <p:blipFill>
          <a:blip r:embed="rId2"/>
          <a:stretch>
            <a:fillRect/>
          </a:stretch>
        </p:blipFill>
        <p:spPr>
          <a:xfrm>
            <a:off x="1175418" y="680654"/>
            <a:ext cx="6973273" cy="5496692"/>
          </a:xfrm>
          <a:prstGeom prst="rect">
            <a:avLst/>
          </a:prstGeom>
        </p:spPr>
      </p:pic>
    </p:spTree>
    <p:extLst>
      <p:ext uri="{BB962C8B-B14F-4D97-AF65-F5344CB8AC3E}">
        <p14:creationId xmlns:p14="http://schemas.microsoft.com/office/powerpoint/2010/main" val="1830502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9B52B-AA0E-C6F8-9A16-7ECDBF5EE3CD}"/>
              </a:ext>
            </a:extLst>
          </p:cNvPr>
          <p:cNvSpPr>
            <a:spLocks noGrp="1"/>
          </p:cNvSpPr>
          <p:nvPr>
            <p:ph type="title"/>
          </p:nvPr>
        </p:nvSpPr>
        <p:spPr>
          <a:xfrm>
            <a:off x="838200" y="770371"/>
            <a:ext cx="10515600" cy="944129"/>
          </a:xfrm>
        </p:spPr>
        <p:txBody>
          <a:bodyPr>
            <a:normAutofit/>
          </a:bodyPr>
          <a:lstStyle/>
          <a:p>
            <a:pPr>
              <a:lnSpc>
                <a:spcPct val="100000"/>
              </a:lnSpc>
            </a:pPr>
            <a:r>
              <a:rPr lang="en-US"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Univariate analysis involves examining a single variable to summarize and understand its distribution and characteristics. In your electric vehicle dataset, you can perform univariate analysis on various columns, such as:</a:t>
            </a:r>
            <a:br>
              <a:rPr lang="en-US"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br>
            <a:endParaRPr lang="en-IN" sz="16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1593A020-46AE-0C97-0BBC-6EE2212A2E18}"/>
              </a:ext>
            </a:extLst>
          </p:cNvPr>
          <p:cNvSpPr>
            <a:spLocks noGrp="1"/>
          </p:cNvSpPr>
          <p:nvPr>
            <p:ph type="body" idx="1"/>
          </p:nvPr>
        </p:nvSpPr>
        <p:spPr/>
        <p:txBody>
          <a:bodyPr>
            <a:normAutofit/>
          </a:bodyPr>
          <a:lstStyle/>
          <a:p>
            <a:pPr algn="l">
              <a:lnSpc>
                <a:spcPct val="100000"/>
              </a:lnSpc>
              <a:buFont typeface="Wingdings" panose="05000000000000000000" pitchFamily="2" charset="2"/>
              <a:buChar char="Ø"/>
            </a:pPr>
            <a:r>
              <a:rPr lang="en-US" sz="1600" b="1" i="0" dirty="0">
                <a:solidFill>
                  <a:srgbClr val="FF0000"/>
                </a:solidFill>
                <a:effectLst/>
                <a:latin typeface="Times New Roman" panose="02020603050405020304" pitchFamily="18" charset="0"/>
                <a:cs typeface="Times New Roman" panose="02020603050405020304" pitchFamily="18" charset="0"/>
              </a:rPr>
              <a:t>Model Year</a:t>
            </a:r>
            <a:r>
              <a:rPr lang="en-US" sz="1600" b="0" i="0" dirty="0">
                <a:solidFill>
                  <a:srgbClr val="FF0000"/>
                </a:solidFill>
                <a:effectLst/>
                <a:latin typeface="Times New Roman" panose="02020603050405020304" pitchFamily="18" charset="0"/>
                <a:cs typeface="Times New Roman" panose="02020603050405020304" pitchFamily="18" charset="0"/>
              </a:rPr>
              <a:t>: </a:t>
            </a:r>
            <a:r>
              <a:rPr lang="en-US"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Analyze the distribution of vehicle registrations over different years. You can create histograms or bar charts to show how the number of registered electric vehicles changes annually.</a:t>
            </a:r>
          </a:p>
          <a:p>
            <a:pPr algn="l">
              <a:lnSpc>
                <a:spcPct val="100000"/>
              </a:lnSpc>
              <a:buFont typeface="Wingdings" panose="05000000000000000000" pitchFamily="2" charset="2"/>
              <a:buChar char="Ø"/>
            </a:pPr>
            <a:r>
              <a:rPr lang="en-US" sz="1600" b="1" i="0" dirty="0">
                <a:solidFill>
                  <a:srgbClr val="FF0000"/>
                </a:solidFill>
                <a:effectLst/>
                <a:latin typeface="Times New Roman" panose="02020603050405020304" pitchFamily="18" charset="0"/>
                <a:cs typeface="Times New Roman" panose="02020603050405020304" pitchFamily="18" charset="0"/>
              </a:rPr>
              <a:t>Make</a:t>
            </a:r>
            <a:r>
              <a:rPr lang="en-US" sz="1600" b="0" i="0" dirty="0">
                <a:solidFill>
                  <a:srgbClr val="FF0000"/>
                </a:solidFill>
                <a:effectLst/>
                <a:latin typeface="Times New Roman" panose="02020603050405020304" pitchFamily="18" charset="0"/>
                <a:cs typeface="Times New Roman" panose="02020603050405020304" pitchFamily="18" charset="0"/>
              </a:rPr>
              <a:t>: </a:t>
            </a:r>
            <a:r>
              <a:rPr lang="en-US"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Count the frequency of different manufacturers. A bar chart can illustrate which brands dominate the market.</a:t>
            </a:r>
          </a:p>
          <a:p>
            <a:pPr algn="l">
              <a:lnSpc>
                <a:spcPct val="100000"/>
              </a:lnSpc>
              <a:buFont typeface="Wingdings" panose="05000000000000000000" pitchFamily="2" charset="2"/>
              <a:buChar char="Ø"/>
            </a:pPr>
            <a:r>
              <a:rPr lang="en-US" sz="1600" b="1" i="0" dirty="0">
                <a:solidFill>
                  <a:srgbClr val="FF0000"/>
                </a:solidFill>
                <a:effectLst/>
                <a:latin typeface="Times New Roman" panose="02020603050405020304" pitchFamily="18" charset="0"/>
                <a:cs typeface="Times New Roman" panose="02020603050405020304" pitchFamily="18" charset="0"/>
              </a:rPr>
              <a:t>Electric Range</a:t>
            </a:r>
            <a:r>
              <a:rPr lang="en-US" sz="1600" b="0" i="0" dirty="0">
                <a:solidFill>
                  <a:srgbClr val="FF0000"/>
                </a:solidFill>
                <a:effectLst/>
                <a:latin typeface="Times New Roman" panose="02020603050405020304" pitchFamily="18" charset="0"/>
                <a:cs typeface="Times New Roman" panose="02020603050405020304" pitchFamily="18" charset="0"/>
              </a:rPr>
              <a:t>: </a:t>
            </a:r>
            <a:r>
              <a:rPr lang="en-US"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Assess the range of electric vehicles by plotting a histogram to understand the typical range offered by different models.</a:t>
            </a:r>
          </a:p>
          <a:p>
            <a:pPr algn="l">
              <a:lnSpc>
                <a:spcPct val="100000"/>
              </a:lnSpc>
              <a:buFont typeface="Wingdings" panose="05000000000000000000" pitchFamily="2" charset="2"/>
              <a:buChar char="Ø"/>
            </a:pPr>
            <a:r>
              <a:rPr lang="en-US" sz="1600" b="1" i="0" dirty="0">
                <a:solidFill>
                  <a:srgbClr val="FF0000"/>
                </a:solidFill>
                <a:effectLst/>
                <a:latin typeface="Times New Roman" panose="02020603050405020304" pitchFamily="18" charset="0"/>
                <a:cs typeface="Times New Roman" panose="02020603050405020304" pitchFamily="18" charset="0"/>
              </a:rPr>
              <a:t>Base MSRP</a:t>
            </a:r>
            <a:r>
              <a:rPr lang="en-US" sz="1600" b="0" i="0" dirty="0">
                <a:solidFill>
                  <a:srgbClr val="FF0000"/>
                </a:solidFill>
                <a:effectLst/>
                <a:latin typeface="Times New Roman" panose="02020603050405020304" pitchFamily="18" charset="0"/>
                <a:cs typeface="Times New Roman" panose="02020603050405020304" pitchFamily="18" charset="0"/>
              </a:rPr>
              <a:t>: </a:t>
            </a:r>
            <a:r>
              <a:rPr lang="en-US"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Analyze the price distribution of electric vehicles to determine pricing trends and affordability.</a:t>
            </a:r>
          </a:p>
          <a:p>
            <a:pPr marL="114300" indent="0" algn="l">
              <a:lnSpc>
                <a:spcPct val="100000"/>
              </a:lnSpc>
              <a:buNone/>
            </a:pPr>
            <a:r>
              <a:rPr lang="en-US"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This type of analysis helps identify patterns, trends, and potential outliers within individual variables.</a:t>
            </a:r>
          </a:p>
          <a:p>
            <a:pPr marL="114300" indent="0">
              <a:buNone/>
            </a:pPr>
            <a:endParaRPr lang="en-IN"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64371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3E4A4-7F1F-FF54-F022-2846D58E1708}"/>
              </a:ext>
            </a:extLst>
          </p:cNvPr>
          <p:cNvSpPr>
            <a:spLocks noGrp="1"/>
          </p:cNvSpPr>
          <p:nvPr>
            <p:ph type="title"/>
          </p:nvPr>
        </p:nvSpPr>
        <p:spPr/>
        <p:txBody>
          <a:bodyPr/>
          <a:lstStyle/>
          <a:p>
            <a:r>
              <a:rPr lang="en-US" b="1" dirty="0">
                <a:solidFill>
                  <a:srgbClr val="FF0000"/>
                </a:solidFill>
                <a:latin typeface="Times New Roman" panose="02020603050405020304" pitchFamily="18" charset="0"/>
                <a:cs typeface="Times New Roman" panose="02020603050405020304" pitchFamily="18" charset="0"/>
              </a:rPr>
              <a:t>B</a:t>
            </a:r>
            <a:r>
              <a:rPr lang="en-IN" b="1" dirty="0" err="1">
                <a:solidFill>
                  <a:srgbClr val="FF0000"/>
                </a:solidFill>
                <a:latin typeface="Times New Roman" panose="02020603050405020304" pitchFamily="18" charset="0"/>
                <a:cs typeface="Times New Roman" panose="02020603050405020304" pitchFamily="18" charset="0"/>
              </a:rPr>
              <a:t>ivariate</a:t>
            </a:r>
            <a:r>
              <a:rPr lang="en-IN" b="1" dirty="0">
                <a:solidFill>
                  <a:srgbClr val="FF0000"/>
                </a:solidFill>
                <a:latin typeface="Times New Roman" panose="02020603050405020304" pitchFamily="18" charset="0"/>
                <a:cs typeface="Times New Roman" panose="02020603050405020304" pitchFamily="18" charset="0"/>
              </a:rPr>
              <a:t> Analysis</a:t>
            </a:r>
            <a:endParaRPr lang="en-IN"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16E1F538-C2C4-3C2A-EAF1-0651DC1FB7B1}"/>
              </a:ext>
            </a:extLst>
          </p:cNvPr>
          <p:cNvSpPr>
            <a:spLocks noGrp="1"/>
          </p:cNvSpPr>
          <p:nvPr>
            <p:ph type="body" idx="1"/>
          </p:nvPr>
        </p:nvSpPr>
        <p:spPr>
          <a:xfrm>
            <a:off x="655320" y="1368425"/>
            <a:ext cx="10515600" cy="4351338"/>
          </a:xfrm>
        </p:spPr>
        <p:txBody>
          <a:bodyPr>
            <a:normAutofit/>
          </a:bodyPr>
          <a:lstStyle/>
          <a:p>
            <a:pPr marL="114300" indent="0">
              <a:buNone/>
            </a:pPr>
            <a:endParaRPr lang="en-IN" dirty="0"/>
          </a:p>
        </p:txBody>
      </p:sp>
      <p:pic>
        <p:nvPicPr>
          <p:cNvPr id="5" name="Picture 4">
            <a:extLst>
              <a:ext uri="{FF2B5EF4-FFF2-40B4-BE49-F238E27FC236}">
                <a16:creationId xmlns:a16="http://schemas.microsoft.com/office/drawing/2014/main" id="{8B12198E-B1CB-FFED-566C-CFC15DC423C8}"/>
              </a:ext>
            </a:extLst>
          </p:cNvPr>
          <p:cNvPicPr>
            <a:picLocks noChangeAspect="1"/>
          </p:cNvPicPr>
          <p:nvPr/>
        </p:nvPicPr>
        <p:blipFill>
          <a:blip r:embed="rId2"/>
          <a:stretch>
            <a:fillRect/>
          </a:stretch>
        </p:blipFill>
        <p:spPr>
          <a:xfrm>
            <a:off x="837466" y="151943"/>
            <a:ext cx="9698916" cy="6044252"/>
          </a:xfrm>
          <a:prstGeom prst="rect">
            <a:avLst/>
          </a:prstGeom>
        </p:spPr>
      </p:pic>
    </p:spTree>
    <p:extLst>
      <p:ext uri="{BB962C8B-B14F-4D97-AF65-F5344CB8AC3E}">
        <p14:creationId xmlns:p14="http://schemas.microsoft.com/office/powerpoint/2010/main" val="497226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71E4FC-63E7-0220-8743-F0AAA508BDB6}"/>
              </a:ext>
            </a:extLst>
          </p:cNvPr>
          <p:cNvPicPr>
            <a:picLocks noChangeAspect="1"/>
          </p:cNvPicPr>
          <p:nvPr/>
        </p:nvPicPr>
        <p:blipFill>
          <a:blip r:embed="rId2"/>
          <a:stretch>
            <a:fillRect/>
          </a:stretch>
        </p:blipFill>
        <p:spPr>
          <a:xfrm>
            <a:off x="818413" y="142417"/>
            <a:ext cx="9562105" cy="5954740"/>
          </a:xfrm>
          <a:prstGeom prst="rect">
            <a:avLst/>
          </a:prstGeom>
        </p:spPr>
      </p:pic>
    </p:spTree>
    <p:extLst>
      <p:ext uri="{BB962C8B-B14F-4D97-AF65-F5344CB8AC3E}">
        <p14:creationId xmlns:p14="http://schemas.microsoft.com/office/powerpoint/2010/main" val="2848214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D71C05-3358-18C5-EED3-82FEBB2782F7}"/>
              </a:ext>
            </a:extLst>
          </p:cNvPr>
          <p:cNvPicPr>
            <a:picLocks noChangeAspect="1"/>
          </p:cNvPicPr>
          <p:nvPr/>
        </p:nvPicPr>
        <p:blipFill>
          <a:blip r:embed="rId2"/>
          <a:stretch>
            <a:fillRect/>
          </a:stretch>
        </p:blipFill>
        <p:spPr>
          <a:xfrm>
            <a:off x="0" y="432521"/>
            <a:ext cx="11419609" cy="5613290"/>
          </a:xfrm>
          <a:prstGeom prst="rect">
            <a:avLst/>
          </a:prstGeom>
        </p:spPr>
      </p:pic>
    </p:spTree>
    <p:extLst>
      <p:ext uri="{BB962C8B-B14F-4D97-AF65-F5344CB8AC3E}">
        <p14:creationId xmlns:p14="http://schemas.microsoft.com/office/powerpoint/2010/main" val="53023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FFB0B5-406D-E5F4-DB04-E335371A3177}"/>
              </a:ext>
            </a:extLst>
          </p:cNvPr>
          <p:cNvPicPr>
            <a:picLocks noChangeAspect="1"/>
          </p:cNvPicPr>
          <p:nvPr/>
        </p:nvPicPr>
        <p:blipFill>
          <a:blip r:embed="rId2"/>
          <a:stretch>
            <a:fillRect/>
          </a:stretch>
        </p:blipFill>
        <p:spPr>
          <a:xfrm>
            <a:off x="592282" y="1331234"/>
            <a:ext cx="10702636" cy="3500577"/>
          </a:xfrm>
          <a:prstGeom prst="rect">
            <a:avLst/>
          </a:prstGeom>
        </p:spPr>
      </p:pic>
    </p:spTree>
    <p:extLst>
      <p:ext uri="{BB962C8B-B14F-4D97-AF65-F5344CB8AC3E}">
        <p14:creationId xmlns:p14="http://schemas.microsoft.com/office/powerpoint/2010/main" val="2080549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3"/>
          <p:cNvSpPr txBox="1"/>
          <p:nvPr/>
        </p:nvSpPr>
        <p:spPr>
          <a:xfrm>
            <a:off x="737812" y="1299172"/>
            <a:ext cx="7007400" cy="3785611"/>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800"/>
              <a:buFont typeface="Arial"/>
              <a:buChar char="•"/>
            </a:pPr>
            <a:r>
              <a:rPr lang="en-US" sz="1600" dirty="0">
                <a:latin typeface="Times New Roman" panose="02020603050405020304" pitchFamily="18" charset="0"/>
                <a:ea typeface="Calibri" panose="020F0502020204030204" pitchFamily="34" charset="0"/>
                <a:cs typeface="Times New Roman" panose="02020603050405020304" pitchFamily="18" charset="0"/>
              </a:rPr>
              <a:t>Hello! My name is </a:t>
            </a:r>
            <a:r>
              <a:rPr lang="en-US" sz="1600" dirty="0" err="1">
                <a:latin typeface="Times New Roman" panose="02020603050405020304" pitchFamily="18" charset="0"/>
                <a:ea typeface="Calibri" panose="020F0502020204030204" pitchFamily="34" charset="0"/>
                <a:cs typeface="Times New Roman" panose="02020603050405020304" pitchFamily="18" charset="0"/>
              </a:rPr>
              <a:t>Arunraj</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Daara</a:t>
            </a:r>
            <a:r>
              <a:rPr lang="en-US" sz="1600" dirty="0">
                <a:latin typeface="Times New Roman" panose="02020603050405020304" pitchFamily="18" charset="0"/>
                <a:ea typeface="Calibri" panose="020F0502020204030204" pitchFamily="34" charset="0"/>
                <a:cs typeface="Times New Roman" panose="02020603050405020304" pitchFamily="18" charset="0"/>
              </a:rPr>
              <a:t>, and I've completed a </a:t>
            </a:r>
            <a:r>
              <a:rPr lang="en-US" sz="1600" dirty="0" err="1">
                <a:latin typeface="Times New Roman" panose="02020603050405020304" pitchFamily="18" charset="0"/>
                <a:ea typeface="Calibri" panose="020F0502020204030204" pitchFamily="34" charset="0"/>
                <a:cs typeface="Times New Roman" panose="02020603050405020304" pitchFamily="18" charset="0"/>
              </a:rPr>
              <a:t>B.Tech</a:t>
            </a:r>
            <a:r>
              <a:rPr lang="en-US" sz="1600" dirty="0">
                <a:latin typeface="Times New Roman" panose="02020603050405020304" pitchFamily="18" charset="0"/>
                <a:ea typeface="Calibri" panose="020F0502020204030204" pitchFamily="34" charset="0"/>
                <a:cs typeface="Times New Roman" panose="02020603050405020304" pitchFamily="18" charset="0"/>
              </a:rPr>
              <a:t> in Computer Science Engineering.</a:t>
            </a:r>
            <a:endParaRPr lang="en-US" sz="160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Calibri"/>
            </a:endParaRPr>
          </a:p>
          <a:p>
            <a:pPr marL="285750" marR="0" lvl="0" indent="-285750" algn="l" rtl="0">
              <a:lnSpc>
                <a:spcPct val="150000"/>
              </a:lnSpc>
              <a:spcBef>
                <a:spcPts val="0"/>
              </a:spcBef>
              <a:spcAft>
                <a:spcPts val="0"/>
              </a:spcAft>
              <a:buClr>
                <a:schemeClr val="dk1"/>
              </a:buClr>
              <a:buSzPts val="1800"/>
              <a:buFont typeface="Arial"/>
              <a:buChar char="•"/>
            </a:pPr>
            <a:r>
              <a:rPr lang="en-US" sz="1600" dirty="0">
                <a:latin typeface="Times New Roman" panose="02020603050405020304" pitchFamily="18" charset="0"/>
                <a:ea typeface="Calibri" panose="020F0502020204030204" pitchFamily="34" charset="0"/>
                <a:cs typeface="Times New Roman" panose="02020603050405020304" pitchFamily="18" charset="0"/>
              </a:rPr>
              <a:t>I want to learn Data Science because it combines my interest in technology and problem-solving. Data Science allows me to analyze data to uncover insights and make informed decisions. I’m excited about the potential to work on real-world problems and contribute to innovative solutions using data!</a:t>
            </a:r>
            <a:endParaRPr lang="en-US" sz="1600" i="0" u="none" strike="noStrike" cap="none"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Calibri"/>
            </a:endParaRPr>
          </a:p>
          <a:p>
            <a:pPr marL="285750" marR="0" lvl="0" indent="-285750" algn="l" rtl="0">
              <a:lnSpc>
                <a:spcPct val="150000"/>
              </a:lnSpc>
              <a:spcBef>
                <a:spcPts val="0"/>
              </a:spcBef>
              <a:spcAft>
                <a:spcPts val="0"/>
              </a:spcAft>
              <a:buClr>
                <a:schemeClr val="dk1"/>
              </a:buClr>
              <a:buSzPts val="1800"/>
              <a:buFont typeface="Arial"/>
              <a:buChar char="•"/>
            </a:pPr>
            <a:r>
              <a:rPr lang="en-US" sz="16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Calibri"/>
              </a:rPr>
              <a:t>Completed a </a:t>
            </a:r>
            <a:r>
              <a:rPr lang="en-US" sz="1600"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Calibri"/>
              </a:rPr>
              <a:t>Datascience</a:t>
            </a:r>
            <a:r>
              <a:rPr lang="en-US" sz="16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Calibri"/>
              </a:rPr>
              <a:t> </a:t>
            </a:r>
            <a:r>
              <a:rPr lang="en-US" sz="1600"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Calibri"/>
              </a:rPr>
              <a:t>Certificaton</a:t>
            </a:r>
            <a:r>
              <a:rPr lang="en-US" sz="16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Calibri"/>
              </a:rPr>
              <a:t> from  </a:t>
            </a:r>
            <a:r>
              <a:rPr lang="en-US" sz="1600"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Calibri"/>
              </a:rPr>
              <a:t>Innomatics</a:t>
            </a:r>
            <a:r>
              <a:rPr lang="en-US" sz="16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Calibri"/>
              </a:rPr>
              <a:t> Research Labs</a:t>
            </a:r>
          </a:p>
          <a:p>
            <a:pPr marL="285750" marR="0" lvl="0" indent="-285750" algn="l" rtl="0">
              <a:lnSpc>
                <a:spcPct val="150000"/>
              </a:lnSpc>
              <a:spcBef>
                <a:spcPts val="0"/>
              </a:spcBef>
              <a:spcAft>
                <a:spcPts val="0"/>
              </a:spcAft>
              <a:buClr>
                <a:schemeClr val="dk1"/>
              </a:buClr>
              <a:buSzPts val="1800"/>
              <a:buFont typeface="Arial"/>
              <a:buChar char="•"/>
            </a:pPr>
            <a:r>
              <a:rPr lang="en-US" sz="1600" dirty="0">
                <a:latin typeface="Times New Roman" panose="02020603050405020304" pitchFamily="18" charset="0"/>
                <a:ea typeface="Calibri" panose="020F0502020204030204" pitchFamily="34" charset="0"/>
                <a:cs typeface="Times New Roman" panose="02020603050405020304" pitchFamily="18" charset="0"/>
              </a:rPr>
              <a:t>Feel free to reach out! You can do so by following the links below:</a:t>
            </a:r>
          </a:p>
          <a:p>
            <a:pPr marL="285750" marR="0" lvl="0" indent="-285750" algn="l" rtl="0">
              <a:lnSpc>
                <a:spcPct val="150000"/>
              </a:lnSpc>
              <a:spcBef>
                <a:spcPts val="0"/>
              </a:spcBef>
              <a:spcAft>
                <a:spcPts val="0"/>
              </a:spcAft>
              <a:buClr>
                <a:schemeClr val="dk1"/>
              </a:buClr>
              <a:buSzPts val="1800"/>
              <a:buFont typeface="Arial"/>
              <a:buChar char="•"/>
            </a:pPr>
            <a:r>
              <a:rPr lang="en-IN" sz="1600" i="0" dirty="0">
                <a:effectLst/>
                <a:latin typeface="Times New Roman" panose="02020603050405020304" pitchFamily="18" charset="0"/>
                <a:ea typeface="Calibri" panose="020F0502020204030204" pitchFamily="34" charset="0"/>
                <a:cs typeface="Times New Roman" panose="02020603050405020304" pitchFamily="18" charset="0"/>
                <a:hlinkClick r:id="rId3"/>
              </a:rPr>
              <a:t>www.linkedin.com/in/arunrajdaara</a:t>
            </a:r>
            <a:endParaRPr lang="en-US" sz="1600" i="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marR="0" lvl="0" indent="-285750" algn="l" rtl="0">
              <a:lnSpc>
                <a:spcPct val="150000"/>
              </a:lnSpc>
              <a:spcBef>
                <a:spcPts val="0"/>
              </a:spcBef>
              <a:spcAft>
                <a:spcPts val="0"/>
              </a:spcAft>
              <a:buClr>
                <a:schemeClr val="dk1"/>
              </a:buClr>
              <a:buSzPts val="1800"/>
              <a:buFont typeface="Arial"/>
              <a:buChar char="•"/>
            </a:pPr>
            <a:r>
              <a:rPr lang="en-US" sz="16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Calibri"/>
              </a:rPr>
              <a:t>https://github.com/ARUNRAJDAARA</a:t>
            </a:r>
          </a:p>
        </p:txBody>
      </p:sp>
      <p:sp>
        <p:nvSpPr>
          <p:cNvPr id="105" name="Google Shape;105;p3"/>
          <p:cNvSpPr txBox="1"/>
          <p:nvPr/>
        </p:nvSpPr>
        <p:spPr>
          <a:xfrm>
            <a:off x="427656" y="354209"/>
            <a:ext cx="6099463" cy="633979"/>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FF0000"/>
              </a:buClr>
              <a:buSzPts val="3200"/>
              <a:buFont typeface="Lato Black"/>
              <a:buNone/>
            </a:pPr>
            <a:r>
              <a:rPr lang="en-IN" sz="4400" b="0" i="0" u="none" strike="noStrike" cap="none" dirty="0">
                <a:solidFill>
                  <a:srgbClr val="FF0000"/>
                </a:solidFill>
                <a:latin typeface="Times New Roman" panose="02020603050405020304" pitchFamily="18" charset="0"/>
                <a:ea typeface="Lato Black"/>
                <a:cs typeface="Times New Roman" panose="02020603050405020304" pitchFamily="18" charset="0"/>
                <a:sym typeface="Lato Black"/>
              </a:rPr>
              <a:t>About me</a:t>
            </a:r>
            <a:endParaRPr sz="4400" b="0" i="0" u="none" strike="noStrike" cap="none" dirty="0">
              <a:solidFill>
                <a:srgbClr val="FF0000"/>
              </a:solidFill>
              <a:latin typeface="Times New Roman" panose="02020603050405020304" pitchFamily="18" charset="0"/>
              <a:ea typeface="Calibri"/>
              <a:cs typeface="Times New Roman" panose="02020603050405020304" pitchFamily="18" charset="0"/>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A62B-E508-705A-5E7D-0AB2D756EFBA}"/>
              </a:ext>
            </a:extLst>
          </p:cNvPr>
          <p:cNvSpPr>
            <a:spLocks noGrp="1"/>
          </p:cNvSpPr>
          <p:nvPr>
            <p:ph type="title"/>
          </p:nvPr>
        </p:nvSpPr>
        <p:spPr/>
        <p:txBody>
          <a:bodyPr/>
          <a:lstStyle/>
          <a:p>
            <a:r>
              <a:rPr lang="en-US" dirty="0">
                <a:solidFill>
                  <a:srgbClr val="FF0000"/>
                </a:solidFill>
              </a:rPr>
              <a:t>Task-2:</a:t>
            </a:r>
            <a:endParaRPr lang="en-IN" dirty="0">
              <a:solidFill>
                <a:srgbClr val="FF0000"/>
              </a:solidFill>
            </a:endParaRPr>
          </a:p>
        </p:txBody>
      </p:sp>
      <p:sp>
        <p:nvSpPr>
          <p:cNvPr id="3" name="Text Placeholder 2">
            <a:extLst>
              <a:ext uri="{FF2B5EF4-FFF2-40B4-BE49-F238E27FC236}">
                <a16:creationId xmlns:a16="http://schemas.microsoft.com/office/drawing/2014/main" id="{634A7F30-36FE-59FE-AF13-293A1A6113FD}"/>
              </a:ext>
            </a:extLst>
          </p:cNvPr>
          <p:cNvSpPr>
            <a:spLocks noGrp="1"/>
          </p:cNvSpPr>
          <p:nvPr>
            <p:ph type="body" idx="1"/>
          </p:nvPr>
        </p:nvSpPr>
        <p:spPr/>
        <p:txBody>
          <a:bodyPr>
            <a:normAutofit/>
          </a:bodyPr>
          <a:lstStyle/>
          <a:p>
            <a:pPr>
              <a:lnSpc>
                <a:spcPct val="100000"/>
              </a:lnSpc>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This code effectively visualizes the distribution and evolution of vehicle registrations across the United States by state and model year. The resulting choropleth map allows viewers to easily identify trends in vehicle counts, highlighting areas of growth and decline over time.</a:t>
            </a:r>
          </a:p>
          <a:p>
            <a:pPr>
              <a:lnSpc>
                <a:spcPct val="100000"/>
              </a:lnSpc>
              <a:buFont typeface="Wingdings" panose="05000000000000000000" pitchFamily="2" charset="2"/>
              <a:buChar char="Ø"/>
            </a:pPr>
            <a:endParaRPr lang="en-US" sz="1600" dirty="0">
              <a:latin typeface="Times New Roman" panose="02020603050405020304" pitchFamily="18" charset="0"/>
              <a:cs typeface="Times New Roman" panose="02020603050405020304" pitchFamily="18" charset="0"/>
            </a:endParaRPr>
          </a:p>
          <a:p>
            <a:pPr>
              <a:lnSpc>
                <a:spcPct val="100000"/>
              </a:lnSpc>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The animation feature provides an engaging way to observe changes year by year, making it clear how different states are contributing to the overall vehicle landscape. This visualization serves as a powerful tool for understanding regional differences in vehicle adoption and can inform stakeholders about potential markets for electric vehicles, policy implications, and infrastructure planning to support sustainable transportation initiatives</a:t>
            </a:r>
            <a:r>
              <a:rPr lang="en-US" sz="1600" dirty="0"/>
              <a:t>.</a:t>
            </a:r>
            <a:endParaRPr lang="en-IN" sz="1600" dirty="0"/>
          </a:p>
        </p:txBody>
      </p:sp>
    </p:spTree>
    <p:extLst>
      <p:ext uri="{BB962C8B-B14F-4D97-AF65-F5344CB8AC3E}">
        <p14:creationId xmlns:p14="http://schemas.microsoft.com/office/powerpoint/2010/main" val="3124324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7D02-F073-B090-8701-4A173E0FC9EA}"/>
              </a:ext>
            </a:extLst>
          </p:cNvPr>
          <p:cNvSpPr>
            <a:spLocks noGrp="1"/>
          </p:cNvSpPr>
          <p:nvPr>
            <p:ph type="title"/>
          </p:nvPr>
        </p:nvSpPr>
        <p:spPr>
          <a:xfrm>
            <a:off x="838200" y="365125"/>
            <a:ext cx="10515600" cy="809047"/>
          </a:xfrm>
        </p:spPr>
        <p:txBody>
          <a:bodyPr>
            <a:normAutofit/>
          </a:bodyPr>
          <a:lstStyle/>
          <a:p>
            <a:r>
              <a:rPr lang="en-US" dirty="0">
                <a:solidFill>
                  <a:srgbClr val="FF0000"/>
                </a:solidFill>
                <a:latin typeface="Times New Roman" panose="02020603050405020304" pitchFamily="18" charset="0"/>
                <a:cs typeface="Times New Roman" panose="02020603050405020304" pitchFamily="18" charset="0"/>
              </a:rPr>
              <a:t>Task-3:</a:t>
            </a:r>
            <a:r>
              <a:rPr lang="en-US" sz="1800" b="0" i="0" dirty="0">
                <a:solidFill>
                  <a:schemeClr val="tx1"/>
                </a:solidFill>
                <a:effectLst/>
                <a:latin typeface="Times New Roman" panose="02020603050405020304" pitchFamily="18" charset="0"/>
                <a:cs typeface="Times New Roman" panose="02020603050405020304" pitchFamily="18" charset="0"/>
              </a:rPr>
              <a:t>Create a Racing Bar Plot to display the animation of EV Make and its count each year.</a:t>
            </a:r>
            <a:endParaRPr lang="en-IN" sz="1800" dirty="0">
              <a:solidFill>
                <a:schemeClr val="tx1"/>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C3217726-3C0F-429D-6B49-9E1DDE1EC61E}"/>
              </a:ext>
            </a:extLst>
          </p:cNvPr>
          <p:cNvSpPr>
            <a:spLocks noGrp="1"/>
          </p:cNvSpPr>
          <p:nvPr>
            <p:ph type="body" idx="1"/>
          </p:nvPr>
        </p:nvSpPr>
        <p:spPr>
          <a:xfrm>
            <a:off x="838200" y="1174172"/>
            <a:ext cx="10515600" cy="5002791"/>
          </a:xfrm>
        </p:spPr>
        <p:txBody>
          <a:bodyPr>
            <a:normAutofit/>
          </a:bodyPr>
          <a:lstStyle/>
          <a:p>
            <a:pPr marL="114300" indent="0">
              <a:buNone/>
            </a:pPr>
            <a:endParaRPr lang="en-IN" sz="1600" dirty="0">
              <a:solidFill>
                <a:schemeClr val="tx1"/>
              </a:solidFill>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C8C09BC5-32B2-1215-A387-FCB0D2EBECB3}"/>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31740" rIns="91440" bIns="45720" numCol="1" anchor="ctr" anchorCtr="0" compatLnSpc="1">
            <a:prstTxWarp prst="textNoShape">
              <a:avLst/>
            </a:prstTxWarp>
            <a:spAutoFit/>
          </a:bodyPr>
          <a:lstStyle/>
          <a:p>
            <a:endParaRPr lang="en-IN"/>
          </a:p>
        </p:txBody>
      </p:sp>
      <p:sp>
        <p:nvSpPr>
          <p:cNvPr id="5" name="Rectangle 2">
            <a:extLst>
              <a:ext uri="{FF2B5EF4-FFF2-40B4-BE49-F238E27FC236}">
                <a16:creationId xmlns:a16="http://schemas.microsoft.com/office/drawing/2014/main" id="{3D77C745-22D4-6BCD-6371-1740A454CE4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D5D5D5"/>
                </a:solidFill>
                <a:effectLst/>
                <a:latin typeface="Roboto" panose="02000000000000000000" pitchFamily="2" charset="0"/>
              </a:rPr>
              <a:t>Create a Racing Bar Plot to display the animation of EV Make and its count each year.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7B6788C1-7289-2336-42AC-17EA42BA7365}"/>
              </a:ext>
            </a:extLst>
          </p:cNvPr>
          <p:cNvSpPr>
            <a:spLocks noChangeArrowheads="1"/>
          </p:cNvSpPr>
          <p:nvPr/>
        </p:nvSpPr>
        <p:spPr bwMode="auto">
          <a:xfrm>
            <a:off x="152400" y="1524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31740" rIns="91440" bIns="45720" numCol="1" anchor="ctr" anchorCtr="0" compatLnSpc="1">
            <a:prstTxWarp prst="textNoShape">
              <a:avLst/>
            </a:prstTxWarp>
            <a:spAutoFit/>
          </a:bodyPr>
          <a:lstStyle/>
          <a:p>
            <a:endParaRPr lang="en-IN"/>
          </a:p>
        </p:txBody>
      </p:sp>
      <p:sp>
        <p:nvSpPr>
          <p:cNvPr id="7" name="Rectangle 4">
            <a:extLst>
              <a:ext uri="{FF2B5EF4-FFF2-40B4-BE49-F238E27FC236}">
                <a16:creationId xmlns:a16="http://schemas.microsoft.com/office/drawing/2014/main" id="{CDC38595-4CD3-011D-9846-D359CEF0FA3B}"/>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D5D5D5"/>
                </a:solidFill>
                <a:effectLst/>
                <a:latin typeface="Roboto" panose="02000000000000000000" pitchFamily="2" charset="0"/>
              </a:rPr>
              <a:t>Create a Racing Bar Plot to display the animation of EV Make and its count each year.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6D6DFC2E-9313-F276-A72C-AA5512E9A136}"/>
              </a:ext>
            </a:extLst>
          </p:cNvPr>
          <p:cNvPicPr>
            <a:picLocks noChangeAspect="1"/>
          </p:cNvPicPr>
          <p:nvPr/>
        </p:nvPicPr>
        <p:blipFill>
          <a:blip r:embed="rId2"/>
          <a:stretch>
            <a:fillRect/>
          </a:stretch>
        </p:blipFill>
        <p:spPr>
          <a:xfrm>
            <a:off x="1229591" y="1371022"/>
            <a:ext cx="8756073" cy="4521579"/>
          </a:xfrm>
          <a:prstGeom prst="rect">
            <a:avLst/>
          </a:prstGeom>
        </p:spPr>
      </p:pic>
    </p:spTree>
    <p:extLst>
      <p:ext uri="{BB962C8B-B14F-4D97-AF65-F5344CB8AC3E}">
        <p14:creationId xmlns:p14="http://schemas.microsoft.com/office/powerpoint/2010/main" val="25139267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D17EA-708D-ADF7-11E0-15F813F7D33D}"/>
              </a:ext>
            </a:extLst>
          </p:cNvPr>
          <p:cNvSpPr>
            <a:spLocks noGrp="1"/>
          </p:cNvSpPr>
          <p:nvPr>
            <p:ph type="title"/>
          </p:nvPr>
        </p:nvSpPr>
        <p:spPr>
          <a:xfrm flipV="1">
            <a:off x="838200" y="-394854"/>
            <a:ext cx="10515600" cy="759980"/>
          </a:xfrm>
        </p:spPr>
        <p:txBody>
          <a:bodyPr/>
          <a:lstStyle/>
          <a:p>
            <a:endParaRPr lang="en-IN" dirty="0"/>
          </a:p>
        </p:txBody>
      </p:sp>
      <p:sp>
        <p:nvSpPr>
          <p:cNvPr id="3" name="Text Placeholder 2">
            <a:extLst>
              <a:ext uri="{FF2B5EF4-FFF2-40B4-BE49-F238E27FC236}">
                <a16:creationId xmlns:a16="http://schemas.microsoft.com/office/drawing/2014/main" id="{AD5A2027-99C2-63B9-B229-DF691372CD90}"/>
              </a:ext>
            </a:extLst>
          </p:cNvPr>
          <p:cNvSpPr>
            <a:spLocks noGrp="1"/>
          </p:cNvSpPr>
          <p:nvPr>
            <p:ph type="body" idx="1"/>
          </p:nvPr>
        </p:nvSpPr>
        <p:spPr>
          <a:xfrm>
            <a:off x="838200" y="1080655"/>
            <a:ext cx="10515600" cy="5096308"/>
          </a:xfrm>
        </p:spPr>
        <p:txBody>
          <a:bodyPr/>
          <a:lstStyle/>
          <a:p>
            <a:pPr>
              <a:lnSpc>
                <a:spcPct val="100000"/>
              </a:lnSpc>
              <a:buFont typeface="Wingdings" panose="05000000000000000000" pitchFamily="2" charset="2"/>
              <a:buChar char="Ø"/>
            </a:pPr>
            <a:r>
              <a:rPr lang="en-US" sz="1600" dirty="0">
                <a:solidFill>
                  <a:schemeClr val="tx1"/>
                </a:solidFill>
                <a:latin typeface="Times New Roman" panose="02020603050405020304" pitchFamily="18" charset="0"/>
                <a:cs typeface="Times New Roman" panose="02020603050405020304" pitchFamily="18" charset="0"/>
              </a:rPr>
              <a:t>This analysis leveraged a bar chart race to visually represent the trends in Electric Vehicle (EV) registrations by make over the years. By transforming the dataset, we first converted the 'Model Year' into a string format and grouped the data by year and make to count the number of registrations for each vehicle type. The resulting pivot table allowed us to create a dynamic visualization that highlights the evolution of EV adoption across different manufacturers.</a:t>
            </a:r>
          </a:p>
          <a:p>
            <a:pPr>
              <a:lnSpc>
                <a:spcPct val="100000"/>
              </a:lnSpc>
              <a:buFont typeface="Wingdings" panose="05000000000000000000" pitchFamily="2" charset="2"/>
              <a:buChar char="Ø"/>
            </a:pPr>
            <a:endParaRPr lang="en-US" sz="1600" dirty="0">
              <a:solidFill>
                <a:schemeClr val="tx1"/>
              </a:solidFill>
              <a:latin typeface="Times New Roman" panose="02020603050405020304" pitchFamily="18" charset="0"/>
              <a:cs typeface="Times New Roman" panose="02020603050405020304" pitchFamily="18" charset="0"/>
            </a:endParaRPr>
          </a:p>
          <a:p>
            <a:pPr>
              <a:lnSpc>
                <a:spcPct val="100000"/>
              </a:lnSpc>
              <a:buFont typeface="Wingdings" panose="05000000000000000000" pitchFamily="2" charset="2"/>
              <a:buChar char="Ø"/>
            </a:pPr>
            <a:r>
              <a:rPr lang="en-US" sz="1600" dirty="0">
                <a:solidFill>
                  <a:schemeClr val="tx1"/>
                </a:solidFill>
                <a:latin typeface="Times New Roman" panose="02020603050405020304" pitchFamily="18" charset="0"/>
                <a:cs typeface="Times New Roman" panose="02020603050405020304" pitchFamily="18" charset="0"/>
              </a:rPr>
              <a:t>The bar chart race effectively showcases the increasing competition among EV manufacturers and the shifting landscape of the market. It reveals how various brands have gained or lost prominence over the years, providing valuable insights into consumer preferences and industry trends. This visual representation not only enhances the understanding of EV adoption patterns but also serves as a tool for stakeholders to assess the growth of electric mobility and make informed decisions moving forward.</a:t>
            </a:r>
          </a:p>
          <a:p>
            <a:pPr>
              <a:lnSpc>
                <a:spcPct val="100000"/>
              </a:lnSpc>
              <a:buFont typeface="Wingdings" panose="05000000000000000000" pitchFamily="2" charset="2"/>
              <a:buChar char="Ø"/>
            </a:pPr>
            <a:endParaRPr lang="en-US" sz="1600" dirty="0">
              <a:solidFill>
                <a:schemeClr val="tx1"/>
              </a:solidFill>
              <a:latin typeface="Times New Roman" panose="02020603050405020304" pitchFamily="18" charset="0"/>
              <a:cs typeface="Times New Roman" panose="02020603050405020304" pitchFamily="18" charset="0"/>
            </a:endParaRPr>
          </a:p>
          <a:p>
            <a:pPr>
              <a:lnSpc>
                <a:spcPct val="100000"/>
              </a:lnSpc>
              <a:buFont typeface="Wingdings" panose="05000000000000000000" pitchFamily="2" charset="2"/>
              <a:buChar char="Ø"/>
            </a:pPr>
            <a:r>
              <a:rPr lang="en-US" sz="1600" dirty="0">
                <a:solidFill>
                  <a:schemeClr val="tx1"/>
                </a:solidFill>
                <a:latin typeface="Times New Roman" panose="02020603050405020304" pitchFamily="18" charset="0"/>
                <a:cs typeface="Times New Roman" panose="02020603050405020304" pitchFamily="18" charset="0"/>
              </a:rPr>
              <a:t>Ultimately, this analysis emphasizes the importance of data visualization in comprehending complex datasets, facilitating a clearer interpretation of the transition towards sustainable transportation.</a:t>
            </a:r>
            <a:endParaRPr lang="en-IN"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15990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077B5-F07A-B220-2341-678937A2BADB}"/>
              </a:ext>
            </a:extLst>
          </p:cNvPr>
          <p:cNvSpPr>
            <a:spLocks noGrp="1"/>
          </p:cNvSpPr>
          <p:nvPr>
            <p:ph type="title"/>
          </p:nvPr>
        </p:nvSpPr>
        <p:spPr/>
        <p:txBody>
          <a:bodyPr/>
          <a:lstStyle/>
          <a:p>
            <a:r>
              <a:rPr lang="en-US" dirty="0">
                <a:solidFill>
                  <a:srgbClr val="FF0000"/>
                </a:solidFill>
              </a:rPr>
              <a:t>Use Cases:</a:t>
            </a:r>
            <a:endParaRPr lang="en-IN" dirty="0">
              <a:solidFill>
                <a:srgbClr val="FF0000"/>
              </a:solidFill>
            </a:endParaRPr>
          </a:p>
        </p:txBody>
      </p:sp>
      <p:sp>
        <p:nvSpPr>
          <p:cNvPr id="3" name="Text Placeholder 2">
            <a:extLst>
              <a:ext uri="{FF2B5EF4-FFF2-40B4-BE49-F238E27FC236}">
                <a16:creationId xmlns:a16="http://schemas.microsoft.com/office/drawing/2014/main" id="{C3EC081E-B2AE-C79D-8780-6BAAC77F53E2}"/>
              </a:ext>
            </a:extLst>
          </p:cNvPr>
          <p:cNvSpPr>
            <a:spLocks noGrp="1"/>
          </p:cNvSpPr>
          <p:nvPr>
            <p:ph type="body" idx="1"/>
          </p:nvPr>
        </p:nvSpPr>
        <p:spPr/>
        <p:txBody>
          <a:bodyPr>
            <a:normAutofit/>
          </a:bodyPr>
          <a:lstStyle/>
          <a:p>
            <a:pPr>
              <a:buFont typeface="Wingdings" panose="05000000000000000000" pitchFamily="2" charset="2"/>
              <a:buChar char="Ø"/>
            </a:pPr>
            <a:r>
              <a:rPr lang="en-US" sz="1600" dirty="0">
                <a:solidFill>
                  <a:srgbClr val="FF0000"/>
                </a:solidFill>
                <a:latin typeface="Times New Roman" panose="02020603050405020304" pitchFamily="18" charset="0"/>
                <a:cs typeface="Times New Roman" panose="02020603050405020304" pitchFamily="18" charset="0"/>
              </a:rPr>
              <a:t>Market Research: </a:t>
            </a:r>
            <a:r>
              <a:rPr lang="en-US" sz="1600" dirty="0">
                <a:latin typeface="Times New Roman" panose="02020603050405020304" pitchFamily="18" charset="0"/>
                <a:cs typeface="Times New Roman" panose="02020603050405020304" pitchFamily="18" charset="0"/>
              </a:rPr>
              <a:t>Automakers can use the analysis to identify trends in consumer preferences for specific makes and models, helping them tailor their offerings and marketing strategies.</a:t>
            </a:r>
          </a:p>
          <a:p>
            <a:pPr>
              <a:buFont typeface="Wingdings" panose="05000000000000000000" pitchFamily="2" charset="2"/>
              <a:buChar char="Ø"/>
            </a:pPr>
            <a:endParaRPr lang="en-US" sz="16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600" dirty="0">
                <a:solidFill>
                  <a:srgbClr val="FF0000"/>
                </a:solidFill>
                <a:latin typeface="Times New Roman" panose="02020603050405020304" pitchFamily="18" charset="0"/>
                <a:cs typeface="Times New Roman" panose="02020603050405020304" pitchFamily="18" charset="0"/>
              </a:rPr>
              <a:t>Policy Development: </a:t>
            </a:r>
            <a:r>
              <a:rPr lang="en-US" sz="1600" dirty="0">
                <a:latin typeface="Times New Roman" panose="02020603050405020304" pitchFamily="18" charset="0"/>
                <a:cs typeface="Times New Roman" panose="02020603050405020304" pitchFamily="18" charset="0"/>
              </a:rPr>
              <a:t>Policymakers can leverage insights into electric vehicle adoption patterns by state to craft incentives and infrastructure investments that promote sustainable transportation.</a:t>
            </a:r>
          </a:p>
          <a:p>
            <a:pPr>
              <a:buFont typeface="Wingdings" panose="05000000000000000000" pitchFamily="2" charset="2"/>
              <a:buChar char="Ø"/>
            </a:pPr>
            <a:endParaRPr lang="en-US" sz="1600" dirty="0">
              <a:solidFill>
                <a:srgbClr val="FF000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600" dirty="0">
                <a:solidFill>
                  <a:srgbClr val="FF0000"/>
                </a:solidFill>
                <a:latin typeface="Times New Roman" panose="02020603050405020304" pitchFamily="18" charset="0"/>
                <a:cs typeface="Times New Roman" panose="02020603050405020304" pitchFamily="18" charset="0"/>
              </a:rPr>
              <a:t>Consumer Insights: </a:t>
            </a:r>
            <a:r>
              <a:rPr lang="en-US" sz="1600" dirty="0">
                <a:latin typeface="Times New Roman" panose="02020603050405020304" pitchFamily="18" charset="0"/>
                <a:cs typeface="Times New Roman" panose="02020603050405020304" pitchFamily="18" charset="0"/>
              </a:rPr>
              <a:t>Potential buyers can benefit from understanding which electric vehicles offer the best range and pricing, aiding their decision-making process.</a:t>
            </a:r>
          </a:p>
          <a:p>
            <a:pPr>
              <a:buFont typeface="Wingdings" panose="05000000000000000000" pitchFamily="2" charset="2"/>
              <a:buChar char="Ø"/>
            </a:pPr>
            <a:endParaRPr lang="en-US" sz="1600" dirty="0">
              <a:solidFill>
                <a:srgbClr val="FF000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600" dirty="0">
                <a:solidFill>
                  <a:srgbClr val="FF0000"/>
                </a:solidFill>
                <a:latin typeface="Times New Roman" panose="02020603050405020304" pitchFamily="18" charset="0"/>
                <a:cs typeface="Times New Roman" panose="02020603050405020304" pitchFamily="18" charset="0"/>
              </a:rPr>
              <a:t>Utility Planning: </a:t>
            </a:r>
            <a:r>
              <a:rPr lang="en-US" sz="1600" dirty="0">
                <a:latin typeface="Times New Roman" panose="02020603050405020304" pitchFamily="18" charset="0"/>
                <a:cs typeface="Times New Roman" panose="02020603050405020304" pitchFamily="18" charset="0"/>
              </a:rPr>
              <a:t>Electric utility companies can analyze the distribution of electric vehicles by region to better plan for energy demand and charging infrastructure.</a:t>
            </a:r>
          </a:p>
          <a:p>
            <a:endParaRPr lang="en-US" sz="1600" dirty="0">
              <a:latin typeface="Times New Roman" panose="02020603050405020304" pitchFamily="18" charset="0"/>
              <a:cs typeface="Times New Roman" panose="02020603050405020304" pitchFamily="18" charset="0"/>
            </a:endParaRPr>
          </a:p>
          <a:p>
            <a:pPr marL="114300" indent="0">
              <a:buNone/>
            </a:pPr>
            <a:r>
              <a:rPr lang="en-US" sz="1600" dirty="0">
                <a:latin typeface="Times New Roman" panose="02020603050405020304" pitchFamily="18" charset="0"/>
                <a:cs typeface="Times New Roman" panose="02020603050405020304" pitchFamily="18" charset="0"/>
              </a:rPr>
              <a:t>By applying these findings, stakeholders can foster a more informed approach to the growing electric vehicle market, ultimately supporting the transition to sustainable transportation solutions.</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09539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1C969-44F3-BE49-612E-019E8B8AC910}"/>
              </a:ext>
            </a:extLst>
          </p:cNvPr>
          <p:cNvSpPr>
            <a:spLocks noGrp="1"/>
          </p:cNvSpPr>
          <p:nvPr>
            <p:ph type="title"/>
          </p:nvPr>
        </p:nvSpPr>
        <p:spPr/>
        <p:txBody>
          <a:bodyPr/>
          <a:lstStyle/>
          <a:p>
            <a:r>
              <a:rPr lang="en-US" dirty="0">
                <a:solidFill>
                  <a:srgbClr val="FF0000"/>
                </a:solidFill>
              </a:rPr>
              <a:t>Conclusion</a:t>
            </a:r>
            <a:endParaRPr lang="en-IN" dirty="0">
              <a:solidFill>
                <a:srgbClr val="FF0000"/>
              </a:solidFill>
            </a:endParaRPr>
          </a:p>
        </p:txBody>
      </p:sp>
      <p:sp>
        <p:nvSpPr>
          <p:cNvPr id="3" name="Text Placeholder 2">
            <a:extLst>
              <a:ext uri="{FF2B5EF4-FFF2-40B4-BE49-F238E27FC236}">
                <a16:creationId xmlns:a16="http://schemas.microsoft.com/office/drawing/2014/main" id="{058144C6-654F-5B23-B36E-37E4F03F4197}"/>
              </a:ext>
            </a:extLst>
          </p:cNvPr>
          <p:cNvSpPr>
            <a:spLocks noGrp="1"/>
          </p:cNvSpPr>
          <p:nvPr>
            <p:ph type="body" idx="1"/>
          </p:nvPr>
        </p:nvSpPr>
        <p:spPr/>
        <p:txBody>
          <a:bodyPr>
            <a:normAutofit/>
          </a:bodyPr>
          <a:lstStyle/>
          <a:p>
            <a:pPr marL="114300" indent="0">
              <a:buNone/>
            </a:pPr>
            <a:endParaRPr lang="en-US" sz="1600" dirty="0">
              <a:latin typeface="Times New Roman" panose="02020603050405020304" pitchFamily="18" charset="0"/>
              <a:cs typeface="Times New Roman" panose="02020603050405020304" pitchFamily="18" charset="0"/>
            </a:endParaRPr>
          </a:p>
          <a:p>
            <a:pPr marL="114300" indent="0">
              <a:lnSpc>
                <a:spcPct val="150000"/>
              </a:lnSpc>
              <a:buNone/>
            </a:pPr>
            <a:r>
              <a:rPr lang="en-US" sz="1600" dirty="0">
                <a:latin typeface="Times New Roman" panose="02020603050405020304" pitchFamily="18" charset="0"/>
                <a:cs typeface="Times New Roman" panose="02020603050405020304" pitchFamily="18" charset="0"/>
              </a:rPr>
              <a:t>The analysis of the electric vehicle dataset reveals significant trends and insights into the adoption of electric vehicles. The data shows a clear increase in registrations over the years, reflecting a growing interest in sustainable transportation. Key factors such as vehicle make, model year, and pricing contribute to understanding consumer preferences and market dynamics. The findings highlight the importance of supporting policies and infrastructure to further promote electric vehicle adoption. Overall, this analysis underscores the potential for electric vehicles to play a crucial role in the transition to cleaner, more sustainable transportation options.</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52272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5"/>
          <p:cNvPicPr preferRelativeResize="0"/>
          <p:nvPr/>
        </p:nvPicPr>
        <p:blipFill rotWithShape="1">
          <a:blip r:embed="rId3">
            <a:alphaModFix/>
          </a:blip>
          <a:srcRect/>
          <a:stretch/>
        </p:blipFill>
        <p:spPr>
          <a:xfrm>
            <a:off x="6466516" y="1850749"/>
            <a:ext cx="4465643" cy="2834317"/>
          </a:xfrm>
          <a:prstGeom prst="rect">
            <a:avLst/>
          </a:prstGeom>
          <a:noFill/>
          <a:ln>
            <a:noFill/>
          </a:ln>
        </p:spPr>
      </p:pic>
      <p:sp>
        <p:nvSpPr>
          <p:cNvPr id="117" name="Google Shape;117;p5"/>
          <p:cNvSpPr txBox="1"/>
          <p:nvPr/>
        </p:nvSpPr>
        <p:spPr>
          <a:xfrm>
            <a:off x="1244600" y="2997200"/>
            <a:ext cx="3661836"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C00000"/>
              </a:buClr>
              <a:buSzPts val="4400"/>
              <a:buFont typeface="Libre Baskerville"/>
              <a:buNone/>
            </a:pPr>
            <a:r>
              <a:rPr lang="en-IN" sz="4400" b="0" i="0" u="none" strike="noStrike" cap="none">
                <a:solidFill>
                  <a:srgbClr val="C00000"/>
                </a:solidFill>
                <a:latin typeface="Libre Baskerville"/>
                <a:ea typeface="Libre Baskerville"/>
                <a:cs typeface="Libre Baskerville"/>
                <a:sym typeface="Libre Baskerville"/>
              </a:rPr>
              <a:t>THANK YOU</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DA87C-1555-929B-8C89-492428721650}"/>
              </a:ext>
            </a:extLst>
          </p:cNvPr>
          <p:cNvSpPr>
            <a:spLocks noGrp="1"/>
          </p:cNvSpPr>
          <p:nvPr>
            <p:ph type="title"/>
          </p:nvPr>
        </p:nvSpPr>
        <p:spPr>
          <a:xfrm>
            <a:off x="838200" y="365126"/>
            <a:ext cx="10515600" cy="1037648"/>
          </a:xfrm>
        </p:spPr>
        <p:txBody>
          <a:bodyPr>
            <a:normAutofit fontScale="90000"/>
          </a:bodyPr>
          <a:lstStyle/>
          <a:p>
            <a:r>
              <a:rPr lang="en-IN" sz="4900" b="0" i="0" u="none" strike="noStrike" cap="none" dirty="0">
                <a:solidFill>
                  <a:srgbClr val="FF0000"/>
                </a:solidFill>
                <a:latin typeface="Times New Roman" panose="02020603050405020304" pitchFamily="18" charset="0"/>
                <a:ea typeface="Lato Black"/>
                <a:cs typeface="Times New Roman" panose="02020603050405020304" pitchFamily="18" charset="0"/>
                <a:sym typeface="Lato Black"/>
              </a:rPr>
              <a:t>Objective of the Project</a:t>
            </a:r>
            <a:br>
              <a:rPr lang="en-IN" dirty="0"/>
            </a:br>
            <a:endParaRPr lang="en-IN" dirty="0"/>
          </a:p>
        </p:txBody>
      </p:sp>
      <p:sp>
        <p:nvSpPr>
          <p:cNvPr id="3" name="Text Placeholder 2">
            <a:extLst>
              <a:ext uri="{FF2B5EF4-FFF2-40B4-BE49-F238E27FC236}">
                <a16:creationId xmlns:a16="http://schemas.microsoft.com/office/drawing/2014/main" id="{048ECAA0-BFB5-ED95-BE48-380AEA07F7F3}"/>
              </a:ext>
            </a:extLst>
          </p:cNvPr>
          <p:cNvSpPr>
            <a:spLocks noGrp="1"/>
          </p:cNvSpPr>
          <p:nvPr>
            <p:ph type="body" idx="1"/>
          </p:nvPr>
        </p:nvSpPr>
        <p:spPr>
          <a:xfrm>
            <a:off x="803564" y="1184564"/>
            <a:ext cx="10550236" cy="4296208"/>
          </a:xfrm>
        </p:spPr>
        <p:txBody>
          <a:bodyPr>
            <a:noAutofit/>
          </a:bodyPr>
          <a:lstStyle/>
          <a:p>
            <a:pPr marL="114300" indent="0">
              <a:lnSpc>
                <a:spcPct val="100000"/>
              </a:lnSpc>
              <a:buNone/>
            </a:pPr>
            <a:r>
              <a:rPr lang="en-US" sz="1600" dirty="0">
                <a:solidFill>
                  <a:srgbClr val="FF0000"/>
                </a:solidFill>
                <a:latin typeface="Times New Roman" panose="02020603050405020304" pitchFamily="18" charset="0"/>
                <a:cs typeface="Times New Roman" panose="02020603050405020304" pitchFamily="18" charset="0"/>
              </a:rPr>
              <a:t>1. Analyze Trends: </a:t>
            </a:r>
            <a:r>
              <a:rPr lang="en-US" sz="1600" dirty="0">
                <a:latin typeface="Times New Roman" panose="02020603050405020304" pitchFamily="18" charset="0"/>
                <a:cs typeface="Times New Roman" panose="02020603050405020304" pitchFamily="18" charset="0"/>
              </a:rPr>
              <a:t>Identify trends in electric vehicle (EV) registrations over time, focusing on model years and makes.</a:t>
            </a:r>
          </a:p>
          <a:p>
            <a:pPr marL="114300" indent="0">
              <a:lnSpc>
                <a:spcPct val="100000"/>
              </a:lnSpc>
              <a:buNone/>
            </a:pPr>
            <a:r>
              <a:rPr lang="en-US" sz="1600" dirty="0">
                <a:solidFill>
                  <a:srgbClr val="FF0000"/>
                </a:solidFill>
                <a:latin typeface="Times New Roman" panose="02020603050405020304" pitchFamily="18" charset="0"/>
                <a:cs typeface="Times New Roman" panose="02020603050405020304" pitchFamily="18" charset="0"/>
              </a:rPr>
              <a:t>2. Examine Adoption Patterns: </a:t>
            </a:r>
            <a:r>
              <a:rPr lang="en-US" sz="1600" dirty="0">
                <a:latin typeface="Times New Roman" panose="02020603050405020304" pitchFamily="18" charset="0"/>
                <a:cs typeface="Times New Roman" panose="02020603050405020304" pitchFamily="18" charset="0"/>
              </a:rPr>
              <a:t>Explore how different regions (states and counties) are adopting electric vehicles and the factors influencing this adoption.</a:t>
            </a:r>
          </a:p>
          <a:p>
            <a:pPr marL="114300" indent="0">
              <a:lnSpc>
                <a:spcPct val="100000"/>
              </a:lnSpc>
              <a:buNone/>
            </a:pPr>
            <a:r>
              <a:rPr lang="en-US" sz="1600" dirty="0">
                <a:solidFill>
                  <a:srgbClr val="FF0000"/>
                </a:solidFill>
                <a:latin typeface="Times New Roman" panose="02020603050405020304" pitchFamily="18" charset="0"/>
                <a:cs typeface="Times New Roman" panose="02020603050405020304" pitchFamily="18" charset="0"/>
              </a:rPr>
              <a:t>3. Assess Vehicle Types: </a:t>
            </a:r>
            <a:r>
              <a:rPr lang="en-US" sz="1600" dirty="0">
                <a:latin typeface="Times New Roman" panose="02020603050405020304" pitchFamily="18" charset="0"/>
                <a:cs typeface="Times New Roman" panose="02020603050405020304" pitchFamily="18" charset="0"/>
              </a:rPr>
              <a:t>Analyze the distribution and characteristics of Battery Electric Vehicles (BEVs) and Plug-in Hybrid Electric Vehicles (PHEVs) within the dataset.</a:t>
            </a:r>
          </a:p>
          <a:p>
            <a:pPr marL="114300" indent="0">
              <a:lnSpc>
                <a:spcPct val="100000"/>
              </a:lnSpc>
              <a:buNone/>
            </a:pPr>
            <a:r>
              <a:rPr lang="en-US" sz="1600" dirty="0">
                <a:solidFill>
                  <a:srgbClr val="FF0000"/>
                </a:solidFill>
                <a:latin typeface="Times New Roman" panose="02020603050405020304" pitchFamily="18" charset="0"/>
                <a:cs typeface="Times New Roman" panose="02020603050405020304" pitchFamily="18" charset="0"/>
              </a:rPr>
              <a:t>4. Investigate Pricing and Range: </a:t>
            </a:r>
            <a:r>
              <a:rPr lang="en-US" sz="1600" dirty="0">
                <a:latin typeface="Times New Roman" panose="02020603050405020304" pitchFamily="18" charset="0"/>
                <a:cs typeface="Times New Roman" panose="02020603050405020304" pitchFamily="18" charset="0"/>
              </a:rPr>
              <a:t>Evaluate the relationship between the base MSRP of electric vehicles and their electric range to understand pricing dynamics.</a:t>
            </a:r>
          </a:p>
          <a:p>
            <a:pPr marL="114300" indent="0">
              <a:lnSpc>
                <a:spcPct val="100000"/>
              </a:lnSpc>
              <a:buNone/>
            </a:pPr>
            <a:r>
              <a:rPr lang="en-US" sz="1600" dirty="0">
                <a:solidFill>
                  <a:srgbClr val="FF0000"/>
                </a:solidFill>
                <a:latin typeface="Times New Roman" panose="02020603050405020304" pitchFamily="18" charset="0"/>
                <a:cs typeface="Times New Roman" panose="02020603050405020304" pitchFamily="18" charset="0"/>
              </a:rPr>
              <a:t>5. Visualize Data: </a:t>
            </a:r>
            <a:r>
              <a:rPr lang="en-US" sz="1600" dirty="0">
                <a:latin typeface="Times New Roman" panose="02020603050405020304" pitchFamily="18" charset="0"/>
                <a:cs typeface="Times New Roman" panose="02020603050405020304" pitchFamily="18" charset="0"/>
              </a:rPr>
              <a:t>Create visual representations (like bar charts and choropleth maps) to effectively communicate findings and trends in the electric vehicle market.</a:t>
            </a:r>
          </a:p>
          <a:p>
            <a:pPr marL="114300" indent="0">
              <a:lnSpc>
                <a:spcPct val="100000"/>
              </a:lnSpc>
              <a:buNone/>
            </a:pPr>
            <a:r>
              <a:rPr lang="en-US" sz="1600" dirty="0">
                <a:solidFill>
                  <a:srgbClr val="FF0000"/>
                </a:solidFill>
                <a:latin typeface="Times New Roman" panose="02020603050405020304" pitchFamily="18" charset="0"/>
                <a:cs typeface="Times New Roman" panose="02020603050405020304" pitchFamily="18" charset="0"/>
              </a:rPr>
              <a:t>6. Inform Stakeholders: </a:t>
            </a:r>
            <a:r>
              <a:rPr lang="en-US" sz="1600" dirty="0">
                <a:latin typeface="Times New Roman" panose="02020603050405020304" pitchFamily="18" charset="0"/>
                <a:cs typeface="Times New Roman" panose="02020603050405020304" pitchFamily="18" charset="0"/>
              </a:rPr>
              <a:t>Provide insights that can help policymakers, manufacturers, and consumers make informed decisions regarding electric vehicles.</a:t>
            </a:r>
          </a:p>
          <a:p>
            <a:pPr marL="114300" indent="0">
              <a:lnSpc>
                <a:spcPct val="100000"/>
              </a:lnSpc>
              <a:buNone/>
            </a:pPr>
            <a:r>
              <a:rPr lang="en-US" sz="1600" dirty="0">
                <a:solidFill>
                  <a:srgbClr val="FF0000"/>
                </a:solidFill>
                <a:latin typeface="Times New Roman" panose="02020603050405020304" pitchFamily="18" charset="0"/>
                <a:cs typeface="Times New Roman" panose="02020603050405020304" pitchFamily="18" charset="0"/>
              </a:rPr>
              <a:t>7. Support Sustainable Transportation</a:t>
            </a:r>
            <a:r>
              <a:rPr lang="en-US" sz="1600" dirty="0">
                <a:latin typeface="Times New Roman" panose="02020603050405020304" pitchFamily="18" charset="0"/>
                <a:cs typeface="Times New Roman" panose="02020603050405020304" pitchFamily="18" charset="0"/>
              </a:rPr>
              <a:t>: Contribute to the understanding of electric vehicles as a sustainable transportation option and identify areas for future growth and development.</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2886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5E277-DEE3-B48C-DD65-E5531D9F042A}"/>
              </a:ext>
            </a:extLst>
          </p:cNvPr>
          <p:cNvSpPr>
            <a:spLocks noGrp="1"/>
          </p:cNvSpPr>
          <p:nvPr>
            <p:ph type="title"/>
          </p:nvPr>
        </p:nvSpPr>
        <p:spPr>
          <a:xfrm>
            <a:off x="1002722" y="17462"/>
            <a:ext cx="10186555" cy="663575"/>
          </a:xfrm>
        </p:spPr>
        <p:txBody>
          <a:bodyPr>
            <a:normAutofit fontScale="90000"/>
          </a:bodyPr>
          <a:lstStyle/>
          <a:p>
            <a:r>
              <a:rPr lang="en-US" dirty="0">
                <a:solidFill>
                  <a:srgbClr val="FF0000"/>
                </a:solidFill>
                <a:latin typeface="Times New Roman" panose="02020603050405020304" pitchFamily="18" charset="0"/>
                <a:ea typeface="Lato Black"/>
                <a:cs typeface="Times New Roman" panose="02020603050405020304" pitchFamily="18" charset="0"/>
                <a:sym typeface="Lato Black"/>
              </a:rPr>
              <a:t>S</a:t>
            </a:r>
            <a:r>
              <a:rPr lang="en-IN" dirty="0" err="1">
                <a:solidFill>
                  <a:srgbClr val="FF0000"/>
                </a:solidFill>
                <a:latin typeface="Times New Roman" panose="02020603050405020304" pitchFamily="18" charset="0"/>
                <a:ea typeface="Lato Black"/>
                <a:cs typeface="Times New Roman" panose="02020603050405020304" pitchFamily="18" charset="0"/>
                <a:sym typeface="Lato Black"/>
              </a:rPr>
              <a:t>ummary</a:t>
            </a:r>
            <a:r>
              <a:rPr lang="en-IN" dirty="0">
                <a:solidFill>
                  <a:srgbClr val="FF0000"/>
                </a:solidFill>
                <a:latin typeface="Times New Roman" panose="02020603050405020304" pitchFamily="18" charset="0"/>
                <a:ea typeface="Lato Black"/>
                <a:cs typeface="Times New Roman" panose="02020603050405020304" pitchFamily="18" charset="0"/>
                <a:sym typeface="Lato Black"/>
              </a:rPr>
              <a:t> of the Dataset</a:t>
            </a:r>
            <a:endParaRPr lang="en-IN" dirty="0"/>
          </a:p>
        </p:txBody>
      </p:sp>
      <p:sp>
        <p:nvSpPr>
          <p:cNvPr id="3" name="Text Placeholder 2">
            <a:extLst>
              <a:ext uri="{FF2B5EF4-FFF2-40B4-BE49-F238E27FC236}">
                <a16:creationId xmlns:a16="http://schemas.microsoft.com/office/drawing/2014/main" id="{E853CB2A-D677-C509-B62E-1BF26DCD4026}"/>
              </a:ext>
            </a:extLst>
          </p:cNvPr>
          <p:cNvSpPr>
            <a:spLocks noGrp="1"/>
          </p:cNvSpPr>
          <p:nvPr>
            <p:ph type="body" idx="1"/>
          </p:nvPr>
        </p:nvSpPr>
        <p:spPr>
          <a:xfrm>
            <a:off x="838200" y="955964"/>
            <a:ext cx="10425545" cy="5220999"/>
          </a:xfrm>
        </p:spPr>
        <p:txBody>
          <a:bodyPr/>
          <a:lstStyle/>
          <a:p>
            <a:pPr>
              <a:lnSpc>
                <a:spcPct val="100000"/>
              </a:lnSpc>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The electric vehicle dataset comprises “30,957 data points”, offering a detailed view of electric vehicle registrations across various parameters. It includes “10 categorical columns”, such as VIN (1-10), County, City, State, Postal Code, Model Year, Make, Model, Electric Vehicle Type, and Clean Alternative Fuel Vehicle (CAFV) Eligibility. </a:t>
            </a:r>
          </a:p>
          <a:p>
            <a:pPr>
              <a:lnSpc>
                <a:spcPct val="100000"/>
              </a:lnSpc>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These columns provide essential information about the vehicle's identity, geographic registration, and classification. Additionally, the dataset contains “7 numerical columns”, including Electric Range, Base MSRP, Legislative District, DOL Vehicle ID, Vehicle Location, Electric Utility, and 2020 Census Tract, which quantify critical aspects of the vehicles, such as their price, range, and utility provider. </a:t>
            </a:r>
          </a:p>
          <a:p>
            <a:pPr>
              <a:lnSpc>
                <a:spcPct val="100000"/>
              </a:lnSpc>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This comprehensive dataset serves as a valuable resource for analyzing trends and adoption patterns in the electric vehicle market, facilitating insights that can guide policymakers, manufacturers, and consumers in their efforts to promote sustainable transportation solutions.</a:t>
            </a:r>
          </a:p>
          <a:p>
            <a:pPr>
              <a:buFont typeface="Wingdings" panose="05000000000000000000" pitchFamily="2" charset="2"/>
              <a:buChar char="ü"/>
            </a:pPr>
            <a:endParaRPr lang="en-US" sz="16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840738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033F8-584F-3B18-0FAB-D01805DE4BC1}"/>
              </a:ext>
            </a:extLst>
          </p:cNvPr>
          <p:cNvSpPr>
            <a:spLocks noGrp="1"/>
          </p:cNvSpPr>
          <p:nvPr>
            <p:ph type="title"/>
          </p:nvPr>
        </p:nvSpPr>
        <p:spPr>
          <a:xfrm>
            <a:off x="838200" y="365126"/>
            <a:ext cx="10311245" cy="580448"/>
          </a:xfrm>
        </p:spPr>
        <p:txBody>
          <a:bodyPr>
            <a:normAutofit fontScale="90000"/>
          </a:bodyPr>
          <a:lstStyle/>
          <a:p>
            <a:r>
              <a:rPr lang="en-IN" dirty="0">
                <a:solidFill>
                  <a:srgbClr val="FF0000"/>
                </a:solidFill>
                <a:latin typeface="Times New Roman" panose="02020603050405020304" pitchFamily="18" charset="0"/>
                <a:ea typeface="Lato Black"/>
                <a:cs typeface="Times New Roman" panose="02020603050405020304" pitchFamily="18" charset="0"/>
                <a:sym typeface="Lato Black"/>
              </a:rPr>
              <a:t>Comprehensive Data preparation</a:t>
            </a:r>
            <a:endParaRPr lang="en-IN"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B9F750E8-61C1-A485-3862-0BF57CBD51F5}"/>
              </a:ext>
            </a:extLst>
          </p:cNvPr>
          <p:cNvSpPr>
            <a:spLocks noGrp="1"/>
          </p:cNvSpPr>
          <p:nvPr>
            <p:ph type="body" idx="1"/>
          </p:nvPr>
        </p:nvSpPr>
        <p:spPr>
          <a:xfrm>
            <a:off x="633845" y="1170998"/>
            <a:ext cx="10515600" cy="4351338"/>
          </a:xfrm>
        </p:spPr>
        <p:txBody>
          <a:bodyPr>
            <a:normAutofit fontScale="25000" lnSpcReduction="20000"/>
          </a:bodyPr>
          <a:lstStyle/>
          <a:p>
            <a:pPr>
              <a:lnSpc>
                <a:spcPct val="120000"/>
              </a:lnSpc>
              <a:buFont typeface="Wingdings" panose="05000000000000000000" pitchFamily="2" charset="2"/>
              <a:buChar char="Ø"/>
            </a:pPr>
            <a:r>
              <a:rPr lang="en-US" sz="6400" b="1" dirty="0">
                <a:solidFill>
                  <a:srgbClr val="FF0000"/>
                </a:solidFill>
                <a:latin typeface="Times New Roman" panose="02020603050405020304" pitchFamily="18" charset="0"/>
                <a:cs typeface="Times New Roman" panose="02020603050405020304" pitchFamily="18" charset="0"/>
              </a:rPr>
              <a:t>Examine Missing Values</a:t>
            </a:r>
            <a:r>
              <a:rPr lang="en-US" sz="6400" dirty="0">
                <a:solidFill>
                  <a:srgbClr val="FF0000"/>
                </a:solidFill>
                <a:latin typeface="Times New Roman" panose="02020603050405020304" pitchFamily="18" charset="0"/>
                <a:cs typeface="Times New Roman" panose="02020603050405020304" pitchFamily="18" charset="0"/>
              </a:rPr>
              <a:t>: </a:t>
            </a:r>
            <a:r>
              <a:rPr lang="en-US" sz="6400" dirty="0">
                <a:latin typeface="Times New Roman" panose="02020603050405020304" pitchFamily="18" charset="0"/>
                <a:cs typeface="Times New Roman" panose="02020603050405020304" pitchFamily="18" charset="0"/>
              </a:rPr>
              <a:t>Let’s dive into the dataset to identify any missing values that may affect our analysis. Understanding where data is lacking is crucial for ensuring the integrity of our insights.</a:t>
            </a:r>
          </a:p>
          <a:p>
            <a:pPr>
              <a:lnSpc>
                <a:spcPct val="120000"/>
              </a:lnSpc>
              <a:buFont typeface="Wingdings" panose="05000000000000000000" pitchFamily="2" charset="2"/>
              <a:buChar char="Ø"/>
            </a:pPr>
            <a:r>
              <a:rPr lang="en-US" sz="6400" b="1" dirty="0">
                <a:solidFill>
                  <a:srgbClr val="FF0000"/>
                </a:solidFill>
                <a:latin typeface="Times New Roman" panose="02020603050405020304" pitchFamily="18" charset="0"/>
                <a:cs typeface="Times New Roman" panose="02020603050405020304" pitchFamily="18" charset="0"/>
              </a:rPr>
              <a:t>Identify Duplicated Values</a:t>
            </a:r>
            <a:r>
              <a:rPr lang="en-US" sz="6400" dirty="0">
                <a:solidFill>
                  <a:srgbClr val="FF0000"/>
                </a:solidFill>
                <a:latin typeface="Times New Roman" panose="02020603050405020304" pitchFamily="18" charset="0"/>
                <a:cs typeface="Times New Roman" panose="02020603050405020304" pitchFamily="18" charset="0"/>
              </a:rPr>
              <a:t>: </a:t>
            </a:r>
            <a:r>
              <a:rPr lang="en-US" sz="6400" dirty="0">
                <a:latin typeface="Times New Roman" panose="02020603050405020304" pitchFamily="18" charset="0"/>
                <a:cs typeface="Times New Roman" panose="02020603050405020304" pitchFamily="18" charset="0"/>
              </a:rPr>
              <a:t>We’ll check for any duplicate entries that could skew our results. By ensuring each data point is unique, we can maintain the accuracy of our analysis.</a:t>
            </a:r>
          </a:p>
          <a:p>
            <a:pPr>
              <a:lnSpc>
                <a:spcPct val="120000"/>
              </a:lnSpc>
              <a:buFont typeface="Wingdings" panose="05000000000000000000" pitchFamily="2" charset="2"/>
              <a:buChar char="Ø"/>
            </a:pPr>
            <a:r>
              <a:rPr lang="en-US" sz="6400" b="1" dirty="0">
                <a:solidFill>
                  <a:srgbClr val="FF0000"/>
                </a:solidFill>
                <a:latin typeface="Times New Roman" panose="02020603050405020304" pitchFamily="18" charset="0"/>
                <a:cs typeface="Times New Roman" panose="02020603050405020304" pitchFamily="18" charset="0"/>
              </a:rPr>
              <a:t>Explore Different Columns</a:t>
            </a:r>
            <a:r>
              <a:rPr lang="en-US" sz="6400" dirty="0">
                <a:solidFill>
                  <a:srgbClr val="FF0000"/>
                </a:solidFill>
                <a:latin typeface="Times New Roman" panose="02020603050405020304" pitchFamily="18" charset="0"/>
                <a:cs typeface="Times New Roman" panose="02020603050405020304" pitchFamily="18" charset="0"/>
              </a:rPr>
              <a:t>: </a:t>
            </a:r>
            <a:r>
              <a:rPr lang="en-US" sz="6400" dirty="0">
                <a:latin typeface="Times New Roman" panose="02020603050405020304" pitchFamily="18" charset="0"/>
                <a:cs typeface="Times New Roman" panose="02020603050405020304" pitchFamily="18" charset="0"/>
              </a:rPr>
              <a:t>We’ll take a closer look at the various columns in the dataset to understand their significance and how they relate to our salary analysis.</a:t>
            </a:r>
          </a:p>
          <a:p>
            <a:pPr>
              <a:lnSpc>
                <a:spcPct val="120000"/>
              </a:lnSpc>
              <a:buFont typeface="Wingdings" panose="05000000000000000000" pitchFamily="2" charset="2"/>
              <a:buChar char="Ø"/>
            </a:pPr>
            <a:r>
              <a:rPr lang="en-US" sz="6400" b="1" dirty="0">
                <a:solidFill>
                  <a:srgbClr val="FF0000"/>
                </a:solidFill>
                <a:latin typeface="Times New Roman" panose="02020603050405020304" pitchFamily="18" charset="0"/>
                <a:cs typeface="Times New Roman" panose="02020603050405020304" pitchFamily="18" charset="0"/>
              </a:rPr>
              <a:t>Check Data Types</a:t>
            </a:r>
            <a:r>
              <a:rPr lang="en-US" sz="6400" dirty="0">
                <a:solidFill>
                  <a:srgbClr val="FF0000"/>
                </a:solidFill>
                <a:latin typeface="Times New Roman" panose="02020603050405020304" pitchFamily="18" charset="0"/>
                <a:cs typeface="Times New Roman" panose="02020603050405020304" pitchFamily="18" charset="0"/>
              </a:rPr>
              <a:t>: </a:t>
            </a:r>
            <a:r>
              <a:rPr lang="en-US" sz="6400" dirty="0">
                <a:latin typeface="Times New Roman" panose="02020603050405020304" pitchFamily="18" charset="0"/>
                <a:cs typeface="Times New Roman" panose="02020603050405020304" pitchFamily="18" charset="0"/>
              </a:rPr>
              <a:t>It’s essential to verify the data types of each column to ensure they are appropriate for our analysis. This helps us apply the right statistical methods.</a:t>
            </a:r>
          </a:p>
          <a:p>
            <a:pPr>
              <a:lnSpc>
                <a:spcPct val="120000"/>
              </a:lnSpc>
              <a:buFont typeface="Wingdings" panose="05000000000000000000" pitchFamily="2" charset="2"/>
              <a:buChar char="Ø"/>
            </a:pPr>
            <a:r>
              <a:rPr lang="en-US" sz="6400" b="1" dirty="0">
                <a:solidFill>
                  <a:srgbClr val="FF0000"/>
                </a:solidFill>
                <a:latin typeface="Times New Roman" panose="02020603050405020304" pitchFamily="18" charset="0"/>
                <a:cs typeface="Times New Roman" panose="02020603050405020304" pitchFamily="18" charset="0"/>
              </a:rPr>
              <a:t>Analyze Unique Values</a:t>
            </a:r>
            <a:r>
              <a:rPr lang="en-US" sz="6400" dirty="0">
                <a:solidFill>
                  <a:srgbClr val="FF0000"/>
                </a:solidFill>
                <a:latin typeface="Times New Roman" panose="02020603050405020304" pitchFamily="18" charset="0"/>
                <a:cs typeface="Times New Roman" panose="02020603050405020304" pitchFamily="18" charset="0"/>
              </a:rPr>
              <a:t>: </a:t>
            </a:r>
            <a:r>
              <a:rPr lang="en-US" sz="6400" dirty="0">
                <a:latin typeface="Times New Roman" panose="02020603050405020304" pitchFamily="18" charset="0"/>
                <a:cs typeface="Times New Roman" panose="02020603050405020304" pitchFamily="18" charset="0"/>
              </a:rPr>
              <a:t>Let’s investigate the unique values in each column to uncover any interesting patterns or anomalies that could inform our understanding.</a:t>
            </a:r>
          </a:p>
          <a:p>
            <a:pPr>
              <a:lnSpc>
                <a:spcPct val="120000"/>
              </a:lnSpc>
              <a:buFont typeface="Wingdings" panose="05000000000000000000" pitchFamily="2" charset="2"/>
              <a:buChar char="Ø"/>
            </a:pPr>
            <a:r>
              <a:rPr lang="en-US" sz="6400" b="1" dirty="0">
                <a:solidFill>
                  <a:srgbClr val="FF0000"/>
                </a:solidFill>
                <a:latin typeface="Times New Roman" panose="02020603050405020304" pitchFamily="18" charset="0"/>
                <a:cs typeface="Times New Roman" panose="02020603050405020304" pitchFamily="18" charset="0"/>
              </a:rPr>
              <a:t>Review Statistics</a:t>
            </a:r>
            <a:r>
              <a:rPr lang="en-US" sz="6400" dirty="0">
                <a:solidFill>
                  <a:srgbClr val="FF0000"/>
                </a:solidFill>
                <a:latin typeface="Times New Roman" panose="02020603050405020304" pitchFamily="18" charset="0"/>
                <a:cs typeface="Times New Roman" panose="02020603050405020304" pitchFamily="18" charset="0"/>
              </a:rPr>
              <a:t>: </a:t>
            </a:r>
            <a:r>
              <a:rPr lang="en-US" sz="6400" dirty="0">
                <a:latin typeface="Times New Roman" panose="02020603050405020304" pitchFamily="18" charset="0"/>
                <a:cs typeface="Times New Roman" panose="02020603050405020304" pitchFamily="18" charset="0"/>
              </a:rPr>
              <a:t>We’ll examine the descriptive statistics of the dataset, providing us with a summary of key metrics that can highlight trends and insights.</a:t>
            </a:r>
          </a:p>
          <a:p>
            <a:pPr>
              <a:lnSpc>
                <a:spcPct val="120000"/>
              </a:lnSpc>
              <a:buFont typeface="Wingdings" panose="05000000000000000000" pitchFamily="2" charset="2"/>
              <a:buChar char="Ø"/>
            </a:pPr>
            <a:r>
              <a:rPr lang="en-US" sz="6400" b="1" dirty="0">
                <a:solidFill>
                  <a:srgbClr val="FF0000"/>
                </a:solidFill>
                <a:latin typeface="Times New Roman" panose="02020603050405020304" pitchFamily="18" charset="0"/>
                <a:cs typeface="Times New Roman" panose="02020603050405020304" pitchFamily="18" charset="0"/>
              </a:rPr>
              <a:t>Categorical Analysis</a:t>
            </a:r>
            <a:r>
              <a:rPr lang="en-US" sz="6400" dirty="0">
                <a:solidFill>
                  <a:srgbClr val="FF0000"/>
                </a:solidFill>
                <a:latin typeface="Times New Roman" panose="02020603050405020304" pitchFamily="18" charset="0"/>
                <a:cs typeface="Times New Roman" panose="02020603050405020304" pitchFamily="18" charset="0"/>
              </a:rPr>
              <a:t>: </a:t>
            </a:r>
            <a:r>
              <a:rPr lang="en-US" sz="6400" dirty="0">
                <a:latin typeface="Times New Roman" panose="02020603050405020304" pitchFamily="18" charset="0"/>
                <a:cs typeface="Times New Roman" panose="02020603050405020304" pitchFamily="18" charset="0"/>
              </a:rPr>
              <a:t>We’ll explore the various categories present in the different categorical columns to understand their distribution and impact on salary levels.</a:t>
            </a:r>
          </a:p>
          <a:p>
            <a:pPr>
              <a:lnSpc>
                <a:spcPct val="120000"/>
              </a:lnSpc>
              <a:buFont typeface="Wingdings" panose="05000000000000000000" pitchFamily="2" charset="2"/>
              <a:buChar char="Ø"/>
            </a:pPr>
            <a:r>
              <a:rPr lang="en-US" sz="6400" b="1" dirty="0">
                <a:solidFill>
                  <a:srgbClr val="FF0000"/>
                </a:solidFill>
                <a:latin typeface="Times New Roman" panose="02020603050405020304" pitchFamily="18" charset="0"/>
                <a:cs typeface="Times New Roman" panose="02020603050405020304" pitchFamily="18" charset="0"/>
              </a:rPr>
              <a:t>Drop Unnecessary Columns</a:t>
            </a:r>
            <a:r>
              <a:rPr lang="en-US" sz="6400" dirty="0">
                <a:solidFill>
                  <a:srgbClr val="FF0000"/>
                </a:solidFill>
                <a:latin typeface="Times New Roman" panose="02020603050405020304" pitchFamily="18" charset="0"/>
                <a:cs typeface="Times New Roman" panose="02020603050405020304" pitchFamily="18" charset="0"/>
              </a:rPr>
              <a:t>: </a:t>
            </a:r>
            <a:r>
              <a:rPr lang="en-US" sz="6400" dirty="0">
                <a:latin typeface="Times New Roman" panose="02020603050405020304" pitchFamily="18" charset="0"/>
                <a:cs typeface="Times New Roman" panose="02020603050405020304" pitchFamily="18" charset="0"/>
              </a:rPr>
              <a:t>Finally, we’ll clean the dataset by removing any unnecessary columns that do not contribute to our analysis, ensuring that we focus on the most relevant information.</a:t>
            </a:r>
          </a:p>
          <a:p>
            <a:pPr marL="114300" indent="0">
              <a:buNone/>
            </a:pPr>
            <a:endParaRPr lang="en-IN" dirty="0"/>
          </a:p>
        </p:txBody>
      </p:sp>
    </p:spTree>
    <p:extLst>
      <p:ext uri="{BB962C8B-B14F-4D97-AF65-F5344CB8AC3E}">
        <p14:creationId xmlns:p14="http://schemas.microsoft.com/office/powerpoint/2010/main" val="21255610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1D4E3-482E-E727-02E1-4230D1F53CF4}"/>
              </a:ext>
            </a:extLst>
          </p:cNvPr>
          <p:cNvSpPr>
            <a:spLocks noGrp="1"/>
          </p:cNvSpPr>
          <p:nvPr>
            <p:ph type="title"/>
          </p:nvPr>
        </p:nvSpPr>
        <p:spPr>
          <a:xfrm>
            <a:off x="838200" y="0"/>
            <a:ext cx="10515600" cy="1325563"/>
          </a:xfrm>
        </p:spPr>
        <p:txBody>
          <a:bodyPr/>
          <a:lstStyle/>
          <a:p>
            <a:r>
              <a:rPr lang="en-US" dirty="0">
                <a:solidFill>
                  <a:srgbClr val="FF0000"/>
                </a:solidFill>
                <a:latin typeface="Times New Roman" panose="02020603050405020304" pitchFamily="18" charset="0"/>
                <a:ea typeface="Lato Black"/>
                <a:cs typeface="Times New Roman" panose="02020603050405020304" pitchFamily="18" charset="0"/>
                <a:sym typeface="Lato Black"/>
              </a:rPr>
              <a:t>U</a:t>
            </a:r>
            <a:r>
              <a:rPr lang="en-IN" dirty="0" err="1">
                <a:solidFill>
                  <a:srgbClr val="FF0000"/>
                </a:solidFill>
                <a:latin typeface="Times New Roman" panose="02020603050405020304" pitchFamily="18" charset="0"/>
                <a:ea typeface="Lato Black"/>
                <a:cs typeface="Times New Roman" panose="02020603050405020304" pitchFamily="18" charset="0"/>
                <a:sym typeface="Lato Black"/>
              </a:rPr>
              <a:t>nivariate</a:t>
            </a:r>
            <a:r>
              <a:rPr lang="en-IN" dirty="0">
                <a:solidFill>
                  <a:srgbClr val="FF0000"/>
                </a:solidFill>
                <a:latin typeface="Times New Roman" panose="02020603050405020304" pitchFamily="18" charset="0"/>
                <a:ea typeface="Lato Black"/>
                <a:cs typeface="Times New Roman" panose="02020603050405020304" pitchFamily="18" charset="0"/>
                <a:sym typeface="Lato Black"/>
              </a:rPr>
              <a:t> Analysis</a:t>
            </a:r>
            <a:endParaRPr lang="en-IN"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CAD6AB32-85EC-4B8A-377C-80AFA0D2A17E}"/>
              </a:ext>
            </a:extLst>
          </p:cNvPr>
          <p:cNvSpPr>
            <a:spLocks noGrp="1"/>
          </p:cNvSpPr>
          <p:nvPr>
            <p:ph type="body" idx="1"/>
          </p:nvPr>
        </p:nvSpPr>
        <p:spPr>
          <a:xfrm>
            <a:off x="675640" y="1253331"/>
            <a:ext cx="10515600" cy="4351338"/>
          </a:xfrm>
        </p:spPr>
        <p:txBody>
          <a:bodyPr>
            <a:normAutofit/>
          </a:bodyPr>
          <a:lstStyle/>
          <a:p>
            <a:pPr marL="114300" indent="0">
              <a:buNone/>
            </a:pPr>
            <a:endParaRPr lang="en-IN" dirty="0"/>
          </a:p>
        </p:txBody>
      </p:sp>
      <p:pic>
        <p:nvPicPr>
          <p:cNvPr id="7" name="Picture 6">
            <a:extLst>
              <a:ext uri="{FF2B5EF4-FFF2-40B4-BE49-F238E27FC236}">
                <a16:creationId xmlns:a16="http://schemas.microsoft.com/office/drawing/2014/main" id="{D4447612-D8CD-0439-C6F1-835C5D314568}"/>
              </a:ext>
            </a:extLst>
          </p:cNvPr>
          <p:cNvPicPr>
            <a:picLocks noChangeAspect="1"/>
          </p:cNvPicPr>
          <p:nvPr/>
        </p:nvPicPr>
        <p:blipFill>
          <a:blip r:embed="rId2"/>
          <a:stretch>
            <a:fillRect/>
          </a:stretch>
        </p:blipFill>
        <p:spPr>
          <a:xfrm>
            <a:off x="838200" y="1325563"/>
            <a:ext cx="8029353" cy="3875810"/>
          </a:xfrm>
          <a:prstGeom prst="rect">
            <a:avLst/>
          </a:prstGeom>
        </p:spPr>
      </p:pic>
    </p:spTree>
    <p:extLst>
      <p:ext uri="{BB962C8B-B14F-4D97-AF65-F5344CB8AC3E}">
        <p14:creationId xmlns:p14="http://schemas.microsoft.com/office/powerpoint/2010/main" val="3008642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7F76D-9088-8DE7-EDF9-48A8BAD848E3}"/>
              </a:ext>
            </a:extLst>
          </p:cNvPr>
          <p:cNvSpPr>
            <a:spLocks noGrp="1"/>
          </p:cNvSpPr>
          <p:nvPr>
            <p:ph type="title"/>
          </p:nvPr>
        </p:nvSpPr>
        <p:spPr/>
        <p:txBody>
          <a:bodyPr/>
          <a:lstStyle/>
          <a:p>
            <a:endParaRPr lang="en-IN" dirty="0"/>
          </a:p>
        </p:txBody>
      </p:sp>
      <p:pic>
        <p:nvPicPr>
          <p:cNvPr id="4" name="Picture 3">
            <a:extLst>
              <a:ext uri="{FF2B5EF4-FFF2-40B4-BE49-F238E27FC236}">
                <a16:creationId xmlns:a16="http://schemas.microsoft.com/office/drawing/2014/main" id="{C0744E85-E993-9D87-8D25-8D7A50897509}"/>
              </a:ext>
            </a:extLst>
          </p:cNvPr>
          <p:cNvPicPr>
            <a:picLocks noChangeAspect="1"/>
          </p:cNvPicPr>
          <p:nvPr/>
        </p:nvPicPr>
        <p:blipFill>
          <a:blip r:embed="rId2"/>
          <a:stretch>
            <a:fillRect/>
          </a:stretch>
        </p:blipFill>
        <p:spPr>
          <a:xfrm>
            <a:off x="2333100" y="1122217"/>
            <a:ext cx="7525800" cy="4686301"/>
          </a:xfrm>
          <a:prstGeom prst="rect">
            <a:avLst/>
          </a:prstGeom>
        </p:spPr>
      </p:pic>
    </p:spTree>
    <p:extLst>
      <p:ext uri="{BB962C8B-B14F-4D97-AF65-F5344CB8AC3E}">
        <p14:creationId xmlns:p14="http://schemas.microsoft.com/office/powerpoint/2010/main" val="363416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B75ED-1236-B94C-F28D-B515A645F30C}"/>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B2D616A4-0B10-E999-994B-E4CDEC4EBF20}"/>
              </a:ext>
            </a:extLst>
          </p:cNvPr>
          <p:cNvPicPr>
            <a:picLocks noChangeAspect="1"/>
          </p:cNvPicPr>
          <p:nvPr/>
        </p:nvPicPr>
        <p:blipFill>
          <a:blip r:embed="rId2"/>
          <a:stretch>
            <a:fillRect/>
          </a:stretch>
        </p:blipFill>
        <p:spPr>
          <a:xfrm>
            <a:off x="2299758" y="575865"/>
            <a:ext cx="6646816" cy="4995536"/>
          </a:xfrm>
          <a:prstGeom prst="rect">
            <a:avLst/>
          </a:prstGeom>
        </p:spPr>
      </p:pic>
    </p:spTree>
    <p:extLst>
      <p:ext uri="{BB962C8B-B14F-4D97-AF65-F5344CB8AC3E}">
        <p14:creationId xmlns:p14="http://schemas.microsoft.com/office/powerpoint/2010/main" val="2189345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5D8B9-90CD-CA3E-26A9-3F4605F23125}"/>
              </a:ext>
            </a:extLst>
          </p:cNvPr>
          <p:cNvSpPr>
            <a:spLocks noGrp="1"/>
          </p:cNvSpPr>
          <p:nvPr>
            <p:ph type="title"/>
          </p:nvPr>
        </p:nvSpPr>
        <p:spPr/>
        <p:txBody>
          <a:bodyPr/>
          <a:lstStyle/>
          <a:p>
            <a:endParaRPr lang="en-IN" dirty="0"/>
          </a:p>
        </p:txBody>
      </p:sp>
      <p:pic>
        <p:nvPicPr>
          <p:cNvPr id="4" name="Picture 3">
            <a:extLst>
              <a:ext uri="{FF2B5EF4-FFF2-40B4-BE49-F238E27FC236}">
                <a16:creationId xmlns:a16="http://schemas.microsoft.com/office/drawing/2014/main" id="{125A02DF-33C7-0E3E-6D70-87BA3A3D7C03}"/>
              </a:ext>
            </a:extLst>
          </p:cNvPr>
          <p:cNvPicPr>
            <a:picLocks noChangeAspect="1"/>
          </p:cNvPicPr>
          <p:nvPr/>
        </p:nvPicPr>
        <p:blipFill>
          <a:blip r:embed="rId2"/>
          <a:stretch>
            <a:fillRect/>
          </a:stretch>
        </p:blipFill>
        <p:spPr>
          <a:xfrm>
            <a:off x="2328336" y="537759"/>
            <a:ext cx="7210519" cy="5533230"/>
          </a:xfrm>
          <a:prstGeom prst="rect">
            <a:avLst/>
          </a:prstGeom>
        </p:spPr>
      </p:pic>
    </p:spTree>
    <p:extLst>
      <p:ext uri="{BB962C8B-B14F-4D97-AF65-F5344CB8AC3E}">
        <p14:creationId xmlns:p14="http://schemas.microsoft.com/office/powerpoint/2010/main" val="1430362687"/>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TotalTime>
  <Words>1478</Words>
  <Application>Microsoft Office PowerPoint</Application>
  <PresentationFormat>Widescreen</PresentationFormat>
  <Paragraphs>68</Paragraphs>
  <Slides>25</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Roboto</vt:lpstr>
      <vt:lpstr>Lato Black</vt:lpstr>
      <vt:lpstr>Libre Baskerville</vt:lpstr>
      <vt:lpstr>Wingdings</vt:lpstr>
      <vt:lpstr>Times New Roman</vt:lpstr>
      <vt:lpstr>Calibri</vt:lpstr>
      <vt:lpstr>Arial</vt:lpstr>
      <vt:lpstr>Office Theme</vt:lpstr>
      <vt:lpstr>PowerPoint Presentation</vt:lpstr>
      <vt:lpstr>PowerPoint Presentation</vt:lpstr>
      <vt:lpstr>Objective of the Project </vt:lpstr>
      <vt:lpstr>Summary of the Dataset</vt:lpstr>
      <vt:lpstr>Comprehensive Data preparation</vt:lpstr>
      <vt:lpstr>Univariate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Univariate analysis involves examining a single variable to summarize and understand its distribution and characteristics. In your electric vehicle dataset, you can perform univariate analysis on various columns, such as: </vt:lpstr>
      <vt:lpstr>Bivariate Analysis</vt:lpstr>
      <vt:lpstr>PowerPoint Presentation</vt:lpstr>
      <vt:lpstr>PowerPoint Presentation</vt:lpstr>
      <vt:lpstr>PowerPoint Presentation</vt:lpstr>
      <vt:lpstr>Task-2:</vt:lpstr>
      <vt:lpstr>Task-3:Create a Racing Bar Plot to display the animation of EV Make and its count each year.</vt:lpstr>
      <vt:lpstr>PowerPoint Presentation</vt:lpstr>
      <vt:lpstr>Use Cases: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Raghu Ram Aduri</dc:creator>
  <cp:lastModifiedBy>DAARA ARUNRAJ</cp:lastModifiedBy>
  <cp:revision>2</cp:revision>
  <dcterms:created xsi:type="dcterms:W3CDTF">2021-02-16T05:19:01Z</dcterms:created>
  <dcterms:modified xsi:type="dcterms:W3CDTF">2024-10-13T04:30:55Z</dcterms:modified>
</cp:coreProperties>
</file>